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slides/slide89.xml" ContentType="application/vnd.openxmlformats-officedocument.presentationml.slide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slides/slide7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3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76" r:id="rId12"/>
    <p:sldId id="267" r:id="rId13"/>
    <p:sldId id="277" r:id="rId14"/>
    <p:sldId id="268" r:id="rId15"/>
    <p:sldId id="278" r:id="rId16"/>
    <p:sldId id="279" r:id="rId17"/>
    <p:sldId id="280" r:id="rId18"/>
    <p:sldId id="281" r:id="rId19"/>
    <p:sldId id="282" r:id="rId20"/>
    <p:sldId id="283" r:id="rId21"/>
    <p:sldId id="284" r:id="rId22"/>
    <p:sldId id="285" r:id="rId23"/>
    <p:sldId id="273" r:id="rId24"/>
    <p:sldId id="274" r:id="rId25"/>
    <p:sldId id="269" r:id="rId26"/>
    <p:sldId id="286" r:id="rId27"/>
    <p:sldId id="343" r:id="rId28"/>
    <p:sldId id="344" r:id="rId29"/>
    <p:sldId id="345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0" r:id="rId44"/>
    <p:sldId id="301" r:id="rId45"/>
    <p:sldId id="302" r:id="rId46"/>
    <p:sldId id="303" r:id="rId47"/>
    <p:sldId id="304" r:id="rId48"/>
    <p:sldId id="305" r:id="rId49"/>
    <p:sldId id="319" r:id="rId50"/>
    <p:sldId id="346" r:id="rId51"/>
    <p:sldId id="320" r:id="rId52"/>
    <p:sldId id="321" r:id="rId53"/>
    <p:sldId id="322" r:id="rId54"/>
    <p:sldId id="323" r:id="rId55"/>
    <p:sldId id="324" r:id="rId56"/>
    <p:sldId id="325" r:id="rId57"/>
    <p:sldId id="326" r:id="rId58"/>
    <p:sldId id="363" r:id="rId59"/>
    <p:sldId id="365" r:id="rId60"/>
    <p:sldId id="364" r:id="rId61"/>
    <p:sldId id="366" r:id="rId62"/>
    <p:sldId id="367" r:id="rId63"/>
    <p:sldId id="327" r:id="rId64"/>
    <p:sldId id="328" r:id="rId65"/>
    <p:sldId id="329" r:id="rId66"/>
    <p:sldId id="330" r:id="rId67"/>
    <p:sldId id="331" r:id="rId68"/>
    <p:sldId id="332" r:id="rId69"/>
    <p:sldId id="333" r:id="rId70"/>
    <p:sldId id="334" r:id="rId71"/>
    <p:sldId id="335" r:id="rId72"/>
    <p:sldId id="336" r:id="rId73"/>
    <p:sldId id="337" r:id="rId74"/>
    <p:sldId id="338" r:id="rId75"/>
    <p:sldId id="341" r:id="rId76"/>
    <p:sldId id="347" r:id="rId77"/>
    <p:sldId id="348" r:id="rId78"/>
    <p:sldId id="349" r:id="rId79"/>
    <p:sldId id="350" r:id="rId80"/>
    <p:sldId id="351" r:id="rId81"/>
    <p:sldId id="352" r:id="rId82"/>
    <p:sldId id="353" r:id="rId83"/>
    <p:sldId id="354" r:id="rId84"/>
    <p:sldId id="355" r:id="rId85"/>
    <p:sldId id="356" r:id="rId86"/>
    <p:sldId id="357" r:id="rId87"/>
    <p:sldId id="358" r:id="rId88"/>
    <p:sldId id="359" r:id="rId89"/>
    <p:sldId id="360" r:id="rId90"/>
    <p:sldId id="361" r:id="rId91"/>
    <p:sldId id="362" r:id="rId92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0EBF0A-DB7B-44FF-BC0C-65D21FA70658}" type="doc">
      <dgm:prSet loTypeId="urn:microsoft.com/office/officeart/2005/8/layout/hProcess9" loCatId="process" qsTypeId="urn:microsoft.com/office/officeart/2005/8/quickstyle/simple1" qsCatId="simple" csTypeId="urn:microsoft.com/office/officeart/2005/8/colors/colorful1" csCatId="colorful" phldr="1"/>
      <dgm:spPr/>
    </dgm:pt>
    <dgm:pt modelId="{1A571446-1770-467D-8BAC-2BCC990C1932}">
      <dgm:prSet phldrT="[Texto]"/>
      <dgm:spPr/>
      <dgm:t>
        <a:bodyPr/>
        <a:lstStyle/>
        <a:p>
          <a:r>
            <a:rPr lang="en-US" dirty="0" err="1" smtClean="0"/>
            <a:t>Concepção</a:t>
          </a:r>
          <a:endParaRPr lang="en-US" dirty="0"/>
        </a:p>
      </dgm:t>
    </dgm:pt>
    <dgm:pt modelId="{7A879197-9F4C-4631-B9F4-832AE4C378AD}" type="parTrans" cxnId="{FAE8EC91-A4E5-4874-9DE9-891B62FFBA97}">
      <dgm:prSet/>
      <dgm:spPr/>
      <dgm:t>
        <a:bodyPr/>
        <a:lstStyle/>
        <a:p>
          <a:endParaRPr lang="en-US"/>
        </a:p>
      </dgm:t>
    </dgm:pt>
    <dgm:pt modelId="{37DB1FF1-AFB6-421A-BEC3-DE6FA20F4202}" type="sibTrans" cxnId="{FAE8EC91-A4E5-4874-9DE9-891B62FFBA97}">
      <dgm:prSet/>
      <dgm:spPr/>
      <dgm:t>
        <a:bodyPr/>
        <a:lstStyle/>
        <a:p>
          <a:endParaRPr lang="en-US"/>
        </a:p>
      </dgm:t>
    </dgm:pt>
    <dgm:pt modelId="{DF4CDFEE-EE67-43B4-9E23-6CA342393E33}">
      <dgm:prSet phldrT="[Texto]"/>
      <dgm:spPr/>
      <dgm:t>
        <a:bodyPr/>
        <a:lstStyle/>
        <a:p>
          <a:r>
            <a:rPr lang="en-US" dirty="0" err="1" smtClean="0"/>
            <a:t>Levantamento</a:t>
          </a:r>
          <a:endParaRPr lang="en-US" dirty="0"/>
        </a:p>
      </dgm:t>
    </dgm:pt>
    <dgm:pt modelId="{61753DCC-B1A6-481A-8AF1-F8D933C9BE4F}" type="parTrans" cxnId="{A0F5A039-3F69-4F51-8739-A44055877FA0}">
      <dgm:prSet/>
      <dgm:spPr/>
      <dgm:t>
        <a:bodyPr/>
        <a:lstStyle/>
        <a:p>
          <a:endParaRPr lang="en-US"/>
        </a:p>
      </dgm:t>
    </dgm:pt>
    <dgm:pt modelId="{ADC08708-6D1A-4FA9-844D-E082CA790F3E}" type="sibTrans" cxnId="{A0F5A039-3F69-4F51-8739-A44055877FA0}">
      <dgm:prSet/>
      <dgm:spPr/>
      <dgm:t>
        <a:bodyPr/>
        <a:lstStyle/>
        <a:p>
          <a:endParaRPr lang="en-US"/>
        </a:p>
      </dgm:t>
    </dgm:pt>
    <dgm:pt modelId="{1AD34747-FFAA-443D-A28F-0038DA2D4D92}">
      <dgm:prSet phldrT="[Texto]"/>
      <dgm:spPr/>
      <dgm:t>
        <a:bodyPr/>
        <a:lstStyle/>
        <a:p>
          <a:r>
            <a:rPr lang="en-US" dirty="0" err="1" smtClean="0"/>
            <a:t>Elaboração</a:t>
          </a:r>
          <a:endParaRPr lang="en-US" dirty="0"/>
        </a:p>
      </dgm:t>
    </dgm:pt>
    <dgm:pt modelId="{F9E19CA7-1A66-4E06-A148-F525637072C1}" type="parTrans" cxnId="{7450E9C6-781A-4774-9E90-C12A80DE38DB}">
      <dgm:prSet/>
      <dgm:spPr/>
      <dgm:t>
        <a:bodyPr/>
        <a:lstStyle/>
        <a:p>
          <a:endParaRPr lang="en-US"/>
        </a:p>
      </dgm:t>
    </dgm:pt>
    <dgm:pt modelId="{435F205D-2033-4358-A07C-CD67618C1A51}" type="sibTrans" cxnId="{7450E9C6-781A-4774-9E90-C12A80DE38DB}">
      <dgm:prSet/>
      <dgm:spPr/>
      <dgm:t>
        <a:bodyPr/>
        <a:lstStyle/>
        <a:p>
          <a:endParaRPr lang="en-US"/>
        </a:p>
      </dgm:t>
    </dgm:pt>
    <dgm:pt modelId="{C5A98B95-DA18-4E8E-BB07-BF963D6CD92A}" type="pres">
      <dgm:prSet presAssocID="{1B0EBF0A-DB7B-44FF-BC0C-65D21FA70658}" presName="CompostProcess" presStyleCnt="0">
        <dgm:presLayoutVars>
          <dgm:dir/>
          <dgm:resizeHandles val="exact"/>
        </dgm:presLayoutVars>
      </dgm:prSet>
      <dgm:spPr/>
    </dgm:pt>
    <dgm:pt modelId="{878BDB3E-8709-495D-A413-505823C616BC}" type="pres">
      <dgm:prSet presAssocID="{1B0EBF0A-DB7B-44FF-BC0C-65D21FA70658}" presName="arrow" presStyleLbl="bgShp" presStyleIdx="0" presStyleCnt="1"/>
      <dgm:spPr/>
    </dgm:pt>
    <dgm:pt modelId="{C6F62BCD-90C2-4156-8E70-3D437915888C}" type="pres">
      <dgm:prSet presAssocID="{1B0EBF0A-DB7B-44FF-BC0C-65D21FA70658}" presName="linearProcess" presStyleCnt="0"/>
      <dgm:spPr/>
    </dgm:pt>
    <dgm:pt modelId="{EB35C87F-CDF4-4992-99D5-DD9BC9A96EE7}" type="pres">
      <dgm:prSet presAssocID="{1A571446-1770-467D-8BAC-2BCC990C1932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810E81-F39B-4827-8F59-7A42786726E2}" type="pres">
      <dgm:prSet presAssocID="{37DB1FF1-AFB6-421A-BEC3-DE6FA20F4202}" presName="sibTrans" presStyleCnt="0"/>
      <dgm:spPr/>
    </dgm:pt>
    <dgm:pt modelId="{4726BF41-5FE7-4FE1-B611-3CFF5273CE51}" type="pres">
      <dgm:prSet presAssocID="{DF4CDFEE-EE67-43B4-9E23-6CA342393E33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5EBE24-22C3-4445-801D-1C88119E3E28}" type="pres">
      <dgm:prSet presAssocID="{ADC08708-6D1A-4FA9-844D-E082CA790F3E}" presName="sibTrans" presStyleCnt="0"/>
      <dgm:spPr/>
    </dgm:pt>
    <dgm:pt modelId="{F4526A7E-E3A6-458D-A8A3-E0F02B3C283A}" type="pres">
      <dgm:prSet presAssocID="{1AD34747-FFAA-443D-A28F-0038DA2D4D92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0F5A039-3F69-4F51-8739-A44055877FA0}" srcId="{1B0EBF0A-DB7B-44FF-BC0C-65D21FA70658}" destId="{DF4CDFEE-EE67-43B4-9E23-6CA342393E33}" srcOrd="1" destOrd="0" parTransId="{61753DCC-B1A6-481A-8AF1-F8D933C9BE4F}" sibTransId="{ADC08708-6D1A-4FA9-844D-E082CA790F3E}"/>
    <dgm:cxn modelId="{FAE8EC91-A4E5-4874-9DE9-891B62FFBA97}" srcId="{1B0EBF0A-DB7B-44FF-BC0C-65D21FA70658}" destId="{1A571446-1770-467D-8BAC-2BCC990C1932}" srcOrd="0" destOrd="0" parTransId="{7A879197-9F4C-4631-B9F4-832AE4C378AD}" sibTransId="{37DB1FF1-AFB6-421A-BEC3-DE6FA20F4202}"/>
    <dgm:cxn modelId="{74952E45-2B1B-4390-A87F-E167ADA650D2}" type="presOf" srcId="{1AD34747-FFAA-443D-A28F-0038DA2D4D92}" destId="{F4526A7E-E3A6-458D-A8A3-E0F02B3C283A}" srcOrd="0" destOrd="0" presId="urn:microsoft.com/office/officeart/2005/8/layout/hProcess9"/>
    <dgm:cxn modelId="{7450E9C6-781A-4774-9E90-C12A80DE38DB}" srcId="{1B0EBF0A-DB7B-44FF-BC0C-65D21FA70658}" destId="{1AD34747-FFAA-443D-A28F-0038DA2D4D92}" srcOrd="2" destOrd="0" parTransId="{F9E19CA7-1A66-4E06-A148-F525637072C1}" sibTransId="{435F205D-2033-4358-A07C-CD67618C1A51}"/>
    <dgm:cxn modelId="{E80B4264-3C63-44CE-8621-CB6A37C4DFDA}" type="presOf" srcId="{1B0EBF0A-DB7B-44FF-BC0C-65D21FA70658}" destId="{C5A98B95-DA18-4E8E-BB07-BF963D6CD92A}" srcOrd="0" destOrd="0" presId="urn:microsoft.com/office/officeart/2005/8/layout/hProcess9"/>
    <dgm:cxn modelId="{8ADC02A9-6E68-41AD-A606-E0B56E9F3DD2}" type="presOf" srcId="{DF4CDFEE-EE67-43B4-9E23-6CA342393E33}" destId="{4726BF41-5FE7-4FE1-B611-3CFF5273CE51}" srcOrd="0" destOrd="0" presId="urn:microsoft.com/office/officeart/2005/8/layout/hProcess9"/>
    <dgm:cxn modelId="{39E2D9A4-00AE-405B-ADD2-3E96C4D44990}" type="presOf" srcId="{1A571446-1770-467D-8BAC-2BCC990C1932}" destId="{EB35C87F-CDF4-4992-99D5-DD9BC9A96EE7}" srcOrd="0" destOrd="0" presId="urn:microsoft.com/office/officeart/2005/8/layout/hProcess9"/>
    <dgm:cxn modelId="{8458941C-3423-492E-A9CC-318DECB915FA}" type="presParOf" srcId="{C5A98B95-DA18-4E8E-BB07-BF963D6CD92A}" destId="{878BDB3E-8709-495D-A413-505823C616BC}" srcOrd="0" destOrd="0" presId="urn:microsoft.com/office/officeart/2005/8/layout/hProcess9"/>
    <dgm:cxn modelId="{EDC8115F-3E86-41FC-92BA-74D4EE3A20E2}" type="presParOf" srcId="{C5A98B95-DA18-4E8E-BB07-BF963D6CD92A}" destId="{C6F62BCD-90C2-4156-8E70-3D437915888C}" srcOrd="1" destOrd="0" presId="urn:microsoft.com/office/officeart/2005/8/layout/hProcess9"/>
    <dgm:cxn modelId="{AD49CFA7-CFC3-4495-8D8B-0F5F8AF2B394}" type="presParOf" srcId="{C6F62BCD-90C2-4156-8E70-3D437915888C}" destId="{EB35C87F-CDF4-4992-99D5-DD9BC9A96EE7}" srcOrd="0" destOrd="0" presId="urn:microsoft.com/office/officeart/2005/8/layout/hProcess9"/>
    <dgm:cxn modelId="{F9518C73-C0E2-44FD-B4D2-FD0E70F1561F}" type="presParOf" srcId="{C6F62BCD-90C2-4156-8E70-3D437915888C}" destId="{6E810E81-F39B-4827-8F59-7A42786726E2}" srcOrd="1" destOrd="0" presId="urn:microsoft.com/office/officeart/2005/8/layout/hProcess9"/>
    <dgm:cxn modelId="{F09F51B7-57FB-4208-9E97-A480D316F25F}" type="presParOf" srcId="{C6F62BCD-90C2-4156-8E70-3D437915888C}" destId="{4726BF41-5FE7-4FE1-B611-3CFF5273CE51}" srcOrd="2" destOrd="0" presId="urn:microsoft.com/office/officeart/2005/8/layout/hProcess9"/>
    <dgm:cxn modelId="{B308FD56-51CA-4B5E-BECC-1ED36A7019A2}" type="presParOf" srcId="{C6F62BCD-90C2-4156-8E70-3D437915888C}" destId="{985EBE24-22C3-4445-801D-1C88119E3E28}" srcOrd="3" destOrd="0" presId="urn:microsoft.com/office/officeart/2005/8/layout/hProcess9"/>
    <dgm:cxn modelId="{0288F8F9-AA82-4993-8835-3085D295D6B0}" type="presParOf" srcId="{C6F62BCD-90C2-4156-8E70-3D437915888C}" destId="{F4526A7E-E3A6-458D-A8A3-E0F02B3C283A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B0EBF0A-DB7B-44FF-BC0C-65D21FA70658}" type="doc">
      <dgm:prSet loTypeId="urn:microsoft.com/office/officeart/2005/8/layout/hProcess9" loCatId="process" qsTypeId="urn:microsoft.com/office/officeart/2005/8/quickstyle/simple1" qsCatId="simple" csTypeId="urn:microsoft.com/office/officeart/2005/8/colors/colorful1" csCatId="colorful" phldr="1"/>
      <dgm:spPr/>
    </dgm:pt>
    <dgm:pt modelId="{1A571446-1770-467D-8BAC-2BCC990C1932}">
      <dgm:prSet phldrT="[Texto]"/>
      <dgm:spPr/>
      <dgm:t>
        <a:bodyPr/>
        <a:lstStyle/>
        <a:p>
          <a:r>
            <a:rPr lang="en-US" smtClean="0"/>
            <a:t>Concepção</a:t>
          </a:r>
          <a:endParaRPr lang="en-US" dirty="0"/>
        </a:p>
      </dgm:t>
    </dgm:pt>
    <dgm:pt modelId="{7A879197-9F4C-4631-B9F4-832AE4C378AD}" type="parTrans" cxnId="{FAE8EC91-A4E5-4874-9DE9-891B62FFBA97}">
      <dgm:prSet/>
      <dgm:spPr/>
      <dgm:t>
        <a:bodyPr/>
        <a:lstStyle/>
        <a:p>
          <a:endParaRPr lang="en-US"/>
        </a:p>
      </dgm:t>
    </dgm:pt>
    <dgm:pt modelId="{37DB1FF1-AFB6-421A-BEC3-DE6FA20F4202}" type="sibTrans" cxnId="{FAE8EC91-A4E5-4874-9DE9-891B62FFBA97}">
      <dgm:prSet/>
      <dgm:spPr/>
      <dgm:t>
        <a:bodyPr/>
        <a:lstStyle/>
        <a:p>
          <a:endParaRPr lang="en-US"/>
        </a:p>
      </dgm:t>
    </dgm:pt>
    <dgm:pt modelId="{DF4CDFEE-EE67-43B4-9E23-6CA342393E33}">
      <dgm:prSet phldrT="[Texto]"/>
      <dgm:spPr/>
      <dgm:t>
        <a:bodyPr/>
        <a:lstStyle/>
        <a:p>
          <a:r>
            <a:rPr lang="en-US" dirty="0" err="1" smtClean="0"/>
            <a:t>Levantamento</a:t>
          </a:r>
          <a:endParaRPr lang="en-US" dirty="0"/>
        </a:p>
      </dgm:t>
    </dgm:pt>
    <dgm:pt modelId="{61753DCC-B1A6-481A-8AF1-F8D933C9BE4F}" type="parTrans" cxnId="{A0F5A039-3F69-4F51-8739-A44055877FA0}">
      <dgm:prSet/>
      <dgm:spPr/>
      <dgm:t>
        <a:bodyPr/>
        <a:lstStyle/>
        <a:p>
          <a:endParaRPr lang="en-US"/>
        </a:p>
      </dgm:t>
    </dgm:pt>
    <dgm:pt modelId="{ADC08708-6D1A-4FA9-844D-E082CA790F3E}" type="sibTrans" cxnId="{A0F5A039-3F69-4F51-8739-A44055877FA0}">
      <dgm:prSet/>
      <dgm:spPr/>
      <dgm:t>
        <a:bodyPr/>
        <a:lstStyle/>
        <a:p>
          <a:endParaRPr lang="en-US"/>
        </a:p>
      </dgm:t>
    </dgm:pt>
    <dgm:pt modelId="{1AD34747-FFAA-443D-A28F-0038DA2D4D92}">
      <dgm:prSet phldrT="[Texto]"/>
      <dgm:spPr/>
      <dgm:t>
        <a:bodyPr/>
        <a:lstStyle/>
        <a:p>
          <a:r>
            <a:rPr lang="en-US" dirty="0" err="1" smtClean="0"/>
            <a:t>Elaboração</a:t>
          </a:r>
          <a:endParaRPr lang="en-US" dirty="0"/>
        </a:p>
      </dgm:t>
    </dgm:pt>
    <dgm:pt modelId="{F9E19CA7-1A66-4E06-A148-F525637072C1}" type="parTrans" cxnId="{7450E9C6-781A-4774-9E90-C12A80DE38DB}">
      <dgm:prSet/>
      <dgm:spPr/>
      <dgm:t>
        <a:bodyPr/>
        <a:lstStyle/>
        <a:p>
          <a:endParaRPr lang="en-US"/>
        </a:p>
      </dgm:t>
    </dgm:pt>
    <dgm:pt modelId="{435F205D-2033-4358-A07C-CD67618C1A51}" type="sibTrans" cxnId="{7450E9C6-781A-4774-9E90-C12A80DE38DB}">
      <dgm:prSet/>
      <dgm:spPr/>
      <dgm:t>
        <a:bodyPr/>
        <a:lstStyle/>
        <a:p>
          <a:endParaRPr lang="en-US"/>
        </a:p>
      </dgm:t>
    </dgm:pt>
    <dgm:pt modelId="{8B67B09C-4482-4CCA-B8CB-C81037E811D5}">
      <dgm:prSet phldrT="[Texto]"/>
      <dgm:spPr/>
      <dgm:t>
        <a:bodyPr/>
        <a:lstStyle/>
        <a:p>
          <a:r>
            <a:rPr lang="en-US" dirty="0" err="1" smtClean="0"/>
            <a:t>Negociação</a:t>
          </a:r>
          <a:endParaRPr lang="en-US" dirty="0"/>
        </a:p>
      </dgm:t>
    </dgm:pt>
    <dgm:pt modelId="{5CBF98B2-D018-47C2-8130-5FE62FD51659}" type="parTrans" cxnId="{54C60510-908F-4AD8-B73C-8A9C6575F039}">
      <dgm:prSet/>
      <dgm:spPr/>
      <dgm:t>
        <a:bodyPr/>
        <a:lstStyle/>
        <a:p>
          <a:endParaRPr lang="en-US"/>
        </a:p>
      </dgm:t>
    </dgm:pt>
    <dgm:pt modelId="{399BA9A6-580C-4DE5-BFA6-54372DAC673D}" type="sibTrans" cxnId="{54C60510-908F-4AD8-B73C-8A9C6575F039}">
      <dgm:prSet/>
      <dgm:spPr/>
      <dgm:t>
        <a:bodyPr/>
        <a:lstStyle/>
        <a:p>
          <a:endParaRPr lang="en-US"/>
        </a:p>
      </dgm:t>
    </dgm:pt>
    <dgm:pt modelId="{BEE0D0E4-52A6-48A0-873E-A85343700C61}">
      <dgm:prSet phldrT="[Texto]"/>
      <dgm:spPr/>
      <dgm:t>
        <a:bodyPr/>
        <a:lstStyle/>
        <a:p>
          <a:r>
            <a:rPr lang="en-US" dirty="0" err="1" smtClean="0"/>
            <a:t>Especificacão</a:t>
          </a:r>
          <a:endParaRPr lang="en-US" dirty="0"/>
        </a:p>
      </dgm:t>
    </dgm:pt>
    <dgm:pt modelId="{85863B36-7954-45F3-A533-65A607F2DEAE}" type="parTrans" cxnId="{E5144A80-F461-4931-8508-D4131EF59A22}">
      <dgm:prSet/>
      <dgm:spPr/>
      <dgm:t>
        <a:bodyPr/>
        <a:lstStyle/>
        <a:p>
          <a:endParaRPr lang="en-US"/>
        </a:p>
      </dgm:t>
    </dgm:pt>
    <dgm:pt modelId="{B483C1DF-E7F8-4F62-9A81-1414F498144F}" type="sibTrans" cxnId="{E5144A80-F461-4931-8508-D4131EF59A22}">
      <dgm:prSet/>
      <dgm:spPr/>
      <dgm:t>
        <a:bodyPr/>
        <a:lstStyle/>
        <a:p>
          <a:endParaRPr lang="en-US"/>
        </a:p>
      </dgm:t>
    </dgm:pt>
    <dgm:pt modelId="{D848803E-F381-49CA-B8B2-3EBED46B7EAD}">
      <dgm:prSet phldrT="[Texto]"/>
      <dgm:spPr/>
      <dgm:t>
        <a:bodyPr/>
        <a:lstStyle/>
        <a:p>
          <a:r>
            <a:rPr lang="en-US" dirty="0" err="1" smtClean="0"/>
            <a:t>Validação</a:t>
          </a:r>
          <a:endParaRPr lang="en-US" dirty="0"/>
        </a:p>
      </dgm:t>
    </dgm:pt>
    <dgm:pt modelId="{76286447-7096-4778-8D78-DAEFEDEB84BB}" type="parTrans" cxnId="{5B438C0B-29E3-4E2E-A791-66C42938EC48}">
      <dgm:prSet/>
      <dgm:spPr/>
      <dgm:t>
        <a:bodyPr/>
        <a:lstStyle/>
        <a:p>
          <a:endParaRPr lang="en-US"/>
        </a:p>
      </dgm:t>
    </dgm:pt>
    <dgm:pt modelId="{A1267602-99B2-4E88-8F61-C38D648BBE6D}" type="sibTrans" cxnId="{5B438C0B-29E3-4E2E-A791-66C42938EC48}">
      <dgm:prSet/>
      <dgm:spPr/>
      <dgm:t>
        <a:bodyPr/>
        <a:lstStyle/>
        <a:p>
          <a:endParaRPr lang="en-US"/>
        </a:p>
      </dgm:t>
    </dgm:pt>
    <dgm:pt modelId="{C5A98B95-DA18-4E8E-BB07-BF963D6CD92A}" type="pres">
      <dgm:prSet presAssocID="{1B0EBF0A-DB7B-44FF-BC0C-65D21FA70658}" presName="CompostProcess" presStyleCnt="0">
        <dgm:presLayoutVars>
          <dgm:dir/>
          <dgm:resizeHandles val="exact"/>
        </dgm:presLayoutVars>
      </dgm:prSet>
      <dgm:spPr/>
    </dgm:pt>
    <dgm:pt modelId="{878BDB3E-8709-495D-A413-505823C616BC}" type="pres">
      <dgm:prSet presAssocID="{1B0EBF0A-DB7B-44FF-BC0C-65D21FA70658}" presName="arrow" presStyleLbl="bgShp" presStyleIdx="0" presStyleCnt="1"/>
      <dgm:spPr/>
    </dgm:pt>
    <dgm:pt modelId="{C6F62BCD-90C2-4156-8E70-3D437915888C}" type="pres">
      <dgm:prSet presAssocID="{1B0EBF0A-DB7B-44FF-BC0C-65D21FA70658}" presName="linearProcess" presStyleCnt="0"/>
      <dgm:spPr/>
    </dgm:pt>
    <dgm:pt modelId="{EB35C87F-CDF4-4992-99D5-DD9BC9A96EE7}" type="pres">
      <dgm:prSet presAssocID="{1A571446-1770-467D-8BAC-2BCC990C1932}" presName="tex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810E81-F39B-4827-8F59-7A42786726E2}" type="pres">
      <dgm:prSet presAssocID="{37DB1FF1-AFB6-421A-BEC3-DE6FA20F4202}" presName="sibTrans" presStyleCnt="0"/>
      <dgm:spPr/>
    </dgm:pt>
    <dgm:pt modelId="{4726BF41-5FE7-4FE1-B611-3CFF5273CE51}" type="pres">
      <dgm:prSet presAssocID="{DF4CDFEE-EE67-43B4-9E23-6CA342393E33}" presName="text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5EBE24-22C3-4445-801D-1C88119E3E28}" type="pres">
      <dgm:prSet presAssocID="{ADC08708-6D1A-4FA9-844D-E082CA790F3E}" presName="sibTrans" presStyleCnt="0"/>
      <dgm:spPr/>
    </dgm:pt>
    <dgm:pt modelId="{F4526A7E-E3A6-458D-A8A3-E0F02B3C283A}" type="pres">
      <dgm:prSet presAssocID="{1AD34747-FFAA-443D-A28F-0038DA2D4D92}" presName="text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8E69F7-EE9A-4CD4-92F1-D13225349019}" type="pres">
      <dgm:prSet presAssocID="{435F205D-2033-4358-A07C-CD67618C1A51}" presName="sibTrans" presStyleCnt="0"/>
      <dgm:spPr/>
    </dgm:pt>
    <dgm:pt modelId="{A1641000-4451-411A-82D3-9334A7DC932B}" type="pres">
      <dgm:prSet presAssocID="{8B67B09C-4482-4CCA-B8CB-C81037E811D5}" presName="text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F3E65E-45A0-4214-A8BE-2A449C181E62}" type="pres">
      <dgm:prSet presAssocID="{399BA9A6-580C-4DE5-BFA6-54372DAC673D}" presName="sibTrans" presStyleCnt="0"/>
      <dgm:spPr/>
    </dgm:pt>
    <dgm:pt modelId="{C0B6C888-EB92-453D-BC3F-DB4F6B556FD0}" type="pres">
      <dgm:prSet presAssocID="{BEE0D0E4-52A6-48A0-873E-A85343700C61}" presName="text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18020A-59C7-4B2F-ACE6-00A83D84A03A}" type="pres">
      <dgm:prSet presAssocID="{B483C1DF-E7F8-4F62-9A81-1414F498144F}" presName="sibTrans" presStyleCnt="0"/>
      <dgm:spPr/>
    </dgm:pt>
    <dgm:pt modelId="{B6A3B99A-AD93-4552-9384-1DC35703928B}" type="pres">
      <dgm:prSet presAssocID="{D848803E-F381-49CA-B8B2-3EBED46B7EAD}" presName="text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E821459-6199-4E4F-8E78-BE601A9D4C08}" type="presOf" srcId="{1AD34747-FFAA-443D-A28F-0038DA2D4D92}" destId="{F4526A7E-E3A6-458D-A8A3-E0F02B3C283A}" srcOrd="0" destOrd="0" presId="urn:microsoft.com/office/officeart/2005/8/layout/hProcess9"/>
    <dgm:cxn modelId="{7450E9C6-781A-4774-9E90-C12A80DE38DB}" srcId="{1B0EBF0A-DB7B-44FF-BC0C-65D21FA70658}" destId="{1AD34747-FFAA-443D-A28F-0038DA2D4D92}" srcOrd="2" destOrd="0" parTransId="{F9E19CA7-1A66-4E06-A148-F525637072C1}" sibTransId="{435F205D-2033-4358-A07C-CD67618C1A51}"/>
    <dgm:cxn modelId="{DAE98E5D-B192-4A66-8CE4-E1F55AFB3575}" type="presOf" srcId="{1B0EBF0A-DB7B-44FF-BC0C-65D21FA70658}" destId="{C5A98B95-DA18-4E8E-BB07-BF963D6CD92A}" srcOrd="0" destOrd="0" presId="urn:microsoft.com/office/officeart/2005/8/layout/hProcess9"/>
    <dgm:cxn modelId="{54C60510-908F-4AD8-B73C-8A9C6575F039}" srcId="{1B0EBF0A-DB7B-44FF-BC0C-65D21FA70658}" destId="{8B67B09C-4482-4CCA-B8CB-C81037E811D5}" srcOrd="3" destOrd="0" parTransId="{5CBF98B2-D018-47C2-8130-5FE62FD51659}" sibTransId="{399BA9A6-580C-4DE5-BFA6-54372DAC673D}"/>
    <dgm:cxn modelId="{E5144A80-F461-4931-8508-D4131EF59A22}" srcId="{1B0EBF0A-DB7B-44FF-BC0C-65D21FA70658}" destId="{BEE0D0E4-52A6-48A0-873E-A85343700C61}" srcOrd="4" destOrd="0" parTransId="{85863B36-7954-45F3-A533-65A607F2DEAE}" sibTransId="{B483C1DF-E7F8-4F62-9A81-1414F498144F}"/>
    <dgm:cxn modelId="{5B438C0B-29E3-4E2E-A791-66C42938EC48}" srcId="{1B0EBF0A-DB7B-44FF-BC0C-65D21FA70658}" destId="{D848803E-F381-49CA-B8B2-3EBED46B7EAD}" srcOrd="5" destOrd="0" parTransId="{76286447-7096-4778-8D78-DAEFEDEB84BB}" sibTransId="{A1267602-99B2-4E88-8F61-C38D648BBE6D}"/>
    <dgm:cxn modelId="{A0F5A039-3F69-4F51-8739-A44055877FA0}" srcId="{1B0EBF0A-DB7B-44FF-BC0C-65D21FA70658}" destId="{DF4CDFEE-EE67-43B4-9E23-6CA342393E33}" srcOrd="1" destOrd="0" parTransId="{61753DCC-B1A6-481A-8AF1-F8D933C9BE4F}" sibTransId="{ADC08708-6D1A-4FA9-844D-E082CA790F3E}"/>
    <dgm:cxn modelId="{FAE8EC91-A4E5-4874-9DE9-891B62FFBA97}" srcId="{1B0EBF0A-DB7B-44FF-BC0C-65D21FA70658}" destId="{1A571446-1770-467D-8BAC-2BCC990C1932}" srcOrd="0" destOrd="0" parTransId="{7A879197-9F4C-4631-B9F4-832AE4C378AD}" sibTransId="{37DB1FF1-AFB6-421A-BEC3-DE6FA20F4202}"/>
    <dgm:cxn modelId="{175CDEF8-EA90-4154-A7CA-124B0682247C}" type="presOf" srcId="{BEE0D0E4-52A6-48A0-873E-A85343700C61}" destId="{C0B6C888-EB92-453D-BC3F-DB4F6B556FD0}" srcOrd="0" destOrd="0" presId="urn:microsoft.com/office/officeart/2005/8/layout/hProcess9"/>
    <dgm:cxn modelId="{64B6937F-C57C-4E2D-B313-05A008CC34F7}" type="presOf" srcId="{DF4CDFEE-EE67-43B4-9E23-6CA342393E33}" destId="{4726BF41-5FE7-4FE1-B611-3CFF5273CE51}" srcOrd="0" destOrd="0" presId="urn:microsoft.com/office/officeart/2005/8/layout/hProcess9"/>
    <dgm:cxn modelId="{F3B88337-54EF-446A-A41E-C0A83ADA3D05}" type="presOf" srcId="{8B67B09C-4482-4CCA-B8CB-C81037E811D5}" destId="{A1641000-4451-411A-82D3-9334A7DC932B}" srcOrd="0" destOrd="0" presId="urn:microsoft.com/office/officeart/2005/8/layout/hProcess9"/>
    <dgm:cxn modelId="{556360F2-ADD2-432C-8FA9-BBA44B161D85}" type="presOf" srcId="{1A571446-1770-467D-8BAC-2BCC990C1932}" destId="{EB35C87F-CDF4-4992-99D5-DD9BC9A96EE7}" srcOrd="0" destOrd="0" presId="urn:microsoft.com/office/officeart/2005/8/layout/hProcess9"/>
    <dgm:cxn modelId="{96D67765-3C07-48FA-B0E6-B1590E7A109F}" type="presOf" srcId="{D848803E-F381-49CA-B8B2-3EBED46B7EAD}" destId="{B6A3B99A-AD93-4552-9384-1DC35703928B}" srcOrd="0" destOrd="0" presId="urn:microsoft.com/office/officeart/2005/8/layout/hProcess9"/>
    <dgm:cxn modelId="{BF3C6AE3-EB59-4BA4-9201-C8D4729AFE0E}" type="presParOf" srcId="{C5A98B95-DA18-4E8E-BB07-BF963D6CD92A}" destId="{878BDB3E-8709-495D-A413-505823C616BC}" srcOrd="0" destOrd="0" presId="urn:microsoft.com/office/officeart/2005/8/layout/hProcess9"/>
    <dgm:cxn modelId="{71979273-14C7-44C7-993E-44B5138969DB}" type="presParOf" srcId="{C5A98B95-DA18-4E8E-BB07-BF963D6CD92A}" destId="{C6F62BCD-90C2-4156-8E70-3D437915888C}" srcOrd="1" destOrd="0" presId="urn:microsoft.com/office/officeart/2005/8/layout/hProcess9"/>
    <dgm:cxn modelId="{1E3DD860-0D4C-4BE6-BFF2-DA3C987E7029}" type="presParOf" srcId="{C6F62BCD-90C2-4156-8E70-3D437915888C}" destId="{EB35C87F-CDF4-4992-99D5-DD9BC9A96EE7}" srcOrd="0" destOrd="0" presId="urn:microsoft.com/office/officeart/2005/8/layout/hProcess9"/>
    <dgm:cxn modelId="{8136C04A-22B2-4539-BC4F-765605B73002}" type="presParOf" srcId="{C6F62BCD-90C2-4156-8E70-3D437915888C}" destId="{6E810E81-F39B-4827-8F59-7A42786726E2}" srcOrd="1" destOrd="0" presId="urn:microsoft.com/office/officeart/2005/8/layout/hProcess9"/>
    <dgm:cxn modelId="{6F139177-9203-4187-A6DB-8091B982D07D}" type="presParOf" srcId="{C6F62BCD-90C2-4156-8E70-3D437915888C}" destId="{4726BF41-5FE7-4FE1-B611-3CFF5273CE51}" srcOrd="2" destOrd="0" presId="urn:microsoft.com/office/officeart/2005/8/layout/hProcess9"/>
    <dgm:cxn modelId="{7896CCE9-671E-44C3-A586-60FAE6C9C2E3}" type="presParOf" srcId="{C6F62BCD-90C2-4156-8E70-3D437915888C}" destId="{985EBE24-22C3-4445-801D-1C88119E3E28}" srcOrd="3" destOrd="0" presId="urn:microsoft.com/office/officeart/2005/8/layout/hProcess9"/>
    <dgm:cxn modelId="{471F9087-E6B4-44E5-8628-76C9FF4D5B15}" type="presParOf" srcId="{C6F62BCD-90C2-4156-8E70-3D437915888C}" destId="{F4526A7E-E3A6-458D-A8A3-E0F02B3C283A}" srcOrd="4" destOrd="0" presId="urn:microsoft.com/office/officeart/2005/8/layout/hProcess9"/>
    <dgm:cxn modelId="{9F092331-2A7C-43F2-B332-7BC8868DBEBB}" type="presParOf" srcId="{C6F62BCD-90C2-4156-8E70-3D437915888C}" destId="{E78E69F7-EE9A-4CD4-92F1-D13225349019}" srcOrd="5" destOrd="0" presId="urn:microsoft.com/office/officeart/2005/8/layout/hProcess9"/>
    <dgm:cxn modelId="{FF7A0D0F-CDB2-4BC3-86FF-06BAC171D59C}" type="presParOf" srcId="{C6F62BCD-90C2-4156-8E70-3D437915888C}" destId="{A1641000-4451-411A-82D3-9334A7DC932B}" srcOrd="6" destOrd="0" presId="urn:microsoft.com/office/officeart/2005/8/layout/hProcess9"/>
    <dgm:cxn modelId="{27736B0D-7FA5-4DE8-8B87-FA33FF9A88EF}" type="presParOf" srcId="{C6F62BCD-90C2-4156-8E70-3D437915888C}" destId="{1AF3E65E-45A0-4214-A8BE-2A449C181E62}" srcOrd="7" destOrd="0" presId="urn:microsoft.com/office/officeart/2005/8/layout/hProcess9"/>
    <dgm:cxn modelId="{4A8471E3-A619-4BFA-82C1-7AF3597E03CA}" type="presParOf" srcId="{C6F62BCD-90C2-4156-8E70-3D437915888C}" destId="{C0B6C888-EB92-453D-BC3F-DB4F6B556FD0}" srcOrd="8" destOrd="0" presId="urn:microsoft.com/office/officeart/2005/8/layout/hProcess9"/>
    <dgm:cxn modelId="{B1279EE3-2469-4E58-A3F9-B00D5238FCA4}" type="presParOf" srcId="{C6F62BCD-90C2-4156-8E70-3D437915888C}" destId="{F918020A-59C7-4B2F-ACE6-00A83D84A03A}" srcOrd="9" destOrd="0" presId="urn:microsoft.com/office/officeart/2005/8/layout/hProcess9"/>
    <dgm:cxn modelId="{375AF3C3-999F-4DD3-AAE0-3001E59F21D6}" type="presParOf" srcId="{C6F62BCD-90C2-4156-8E70-3D437915888C}" destId="{B6A3B99A-AD93-4552-9384-1DC35703928B}" srcOrd="1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A3758AD-5D46-41E3-929E-B0B44A7786EC}" type="doc">
      <dgm:prSet loTypeId="urn:microsoft.com/office/officeart/2005/8/layout/process4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64A34CDE-E142-4F2A-99C8-719CB8E66DEC}">
      <dgm:prSet phldrT="[Texto]"/>
      <dgm:spPr/>
      <dgm:t>
        <a:bodyPr/>
        <a:lstStyle/>
        <a:p>
          <a:r>
            <a:rPr lang="en-US" dirty="0" err="1" smtClean="0"/>
            <a:t>Planejamento</a:t>
          </a:r>
          <a:endParaRPr lang="en-US" dirty="0"/>
        </a:p>
      </dgm:t>
    </dgm:pt>
    <dgm:pt modelId="{325E1613-D0FD-40D2-81D0-56475BF074BA}" type="parTrans" cxnId="{B6DE1646-47CF-4D4E-9CB1-6210645ADF61}">
      <dgm:prSet/>
      <dgm:spPr/>
      <dgm:t>
        <a:bodyPr/>
        <a:lstStyle/>
        <a:p>
          <a:endParaRPr lang="en-US"/>
        </a:p>
      </dgm:t>
    </dgm:pt>
    <dgm:pt modelId="{DF45A593-3584-434C-B88B-C6741E152CE2}" type="sibTrans" cxnId="{B6DE1646-47CF-4D4E-9CB1-6210645ADF61}">
      <dgm:prSet/>
      <dgm:spPr/>
      <dgm:t>
        <a:bodyPr/>
        <a:lstStyle/>
        <a:p>
          <a:endParaRPr lang="en-US"/>
        </a:p>
      </dgm:t>
    </dgm:pt>
    <dgm:pt modelId="{7E8D4EC9-203E-41FC-A2B8-172C5A78FCF6}">
      <dgm:prSet phldrT="[Texto]"/>
      <dgm:spPr/>
      <dgm:t>
        <a:bodyPr/>
        <a:lstStyle/>
        <a:p>
          <a:r>
            <a:rPr lang="en-US" dirty="0" err="1" smtClean="0"/>
            <a:t>Execução</a:t>
          </a:r>
          <a:endParaRPr lang="en-US" dirty="0"/>
        </a:p>
      </dgm:t>
    </dgm:pt>
    <dgm:pt modelId="{DDA3D8C1-7384-4B25-8835-20828AE33BE2}" type="parTrans" cxnId="{79720C39-066D-4B59-B633-3DFF1C9455B6}">
      <dgm:prSet/>
      <dgm:spPr/>
      <dgm:t>
        <a:bodyPr/>
        <a:lstStyle/>
        <a:p>
          <a:endParaRPr lang="en-US"/>
        </a:p>
      </dgm:t>
    </dgm:pt>
    <dgm:pt modelId="{FFEB9C57-356D-4FF2-832E-B5AA369BE36E}" type="sibTrans" cxnId="{79720C39-066D-4B59-B633-3DFF1C9455B6}">
      <dgm:prSet/>
      <dgm:spPr/>
      <dgm:t>
        <a:bodyPr/>
        <a:lstStyle/>
        <a:p>
          <a:endParaRPr lang="en-US"/>
        </a:p>
      </dgm:t>
    </dgm:pt>
    <dgm:pt modelId="{84F81B1E-A895-4BAB-A553-C2F5F1C76DE9}">
      <dgm:prSet phldrT="[Texto]"/>
      <dgm:spPr/>
      <dgm:t>
        <a:bodyPr/>
        <a:lstStyle/>
        <a:p>
          <a:r>
            <a:rPr lang="en-US" dirty="0" err="1" smtClean="0"/>
            <a:t>Apresentação</a:t>
          </a:r>
          <a:endParaRPr lang="en-US" dirty="0"/>
        </a:p>
      </dgm:t>
    </dgm:pt>
    <dgm:pt modelId="{3D755ED3-D93F-4605-BBDF-D89123175FBC}" type="parTrans" cxnId="{EC86A47C-8E9B-425E-819A-983E34C0E0AE}">
      <dgm:prSet/>
      <dgm:spPr/>
      <dgm:t>
        <a:bodyPr/>
        <a:lstStyle/>
        <a:p>
          <a:endParaRPr lang="en-US"/>
        </a:p>
      </dgm:t>
    </dgm:pt>
    <dgm:pt modelId="{88656D4F-C00C-4C64-BB00-FDF6724D0D9D}" type="sibTrans" cxnId="{EC86A47C-8E9B-425E-819A-983E34C0E0AE}">
      <dgm:prSet/>
      <dgm:spPr/>
      <dgm:t>
        <a:bodyPr/>
        <a:lstStyle/>
        <a:p>
          <a:endParaRPr lang="en-US"/>
        </a:p>
      </dgm:t>
    </dgm:pt>
    <dgm:pt modelId="{132FEABA-1A8F-4948-AD26-5F76A35FF3EB}">
      <dgm:prSet phldrT="[Texto]"/>
      <dgm:spPr/>
      <dgm:t>
        <a:bodyPr/>
        <a:lstStyle/>
        <a:p>
          <a:r>
            <a:rPr lang="en-US" dirty="0" err="1" smtClean="0"/>
            <a:t>Encerramento</a:t>
          </a:r>
          <a:endParaRPr lang="en-US" dirty="0"/>
        </a:p>
      </dgm:t>
    </dgm:pt>
    <dgm:pt modelId="{DD5AD0FC-4D04-4540-BEE9-04CBFAC65A58}" type="parTrans" cxnId="{5B192CB4-0E0F-4396-B4FC-4D4E194031A7}">
      <dgm:prSet/>
      <dgm:spPr/>
      <dgm:t>
        <a:bodyPr/>
        <a:lstStyle/>
        <a:p>
          <a:endParaRPr lang="en-US"/>
        </a:p>
      </dgm:t>
    </dgm:pt>
    <dgm:pt modelId="{E9177DC7-B4EA-45D2-86E7-DABD5AB2BA12}" type="sibTrans" cxnId="{5B192CB4-0E0F-4396-B4FC-4D4E194031A7}">
      <dgm:prSet/>
      <dgm:spPr/>
      <dgm:t>
        <a:bodyPr/>
        <a:lstStyle/>
        <a:p>
          <a:endParaRPr lang="en-US"/>
        </a:p>
      </dgm:t>
    </dgm:pt>
    <dgm:pt modelId="{B266961D-A398-4978-B1E1-88AC09E937A1}" type="pres">
      <dgm:prSet presAssocID="{AA3758AD-5D46-41E3-929E-B0B44A7786E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E8063E4-0F1E-4FFA-A7ED-CFADA5C6F502}" type="pres">
      <dgm:prSet presAssocID="{132FEABA-1A8F-4948-AD26-5F76A35FF3EB}" presName="boxAndChildren" presStyleCnt="0"/>
      <dgm:spPr/>
    </dgm:pt>
    <dgm:pt modelId="{0E71A7A2-4A86-49B5-BAAA-E4879501A025}" type="pres">
      <dgm:prSet presAssocID="{132FEABA-1A8F-4948-AD26-5F76A35FF3EB}" presName="parentTextBox" presStyleLbl="node1" presStyleIdx="0" presStyleCnt="4"/>
      <dgm:spPr/>
      <dgm:t>
        <a:bodyPr/>
        <a:lstStyle/>
        <a:p>
          <a:endParaRPr lang="en-US"/>
        </a:p>
      </dgm:t>
    </dgm:pt>
    <dgm:pt modelId="{859D6EF3-E217-469E-83EA-68082C9AB994}" type="pres">
      <dgm:prSet presAssocID="{FFEB9C57-356D-4FF2-832E-B5AA369BE36E}" presName="sp" presStyleCnt="0"/>
      <dgm:spPr/>
    </dgm:pt>
    <dgm:pt modelId="{D802C77B-9289-42A3-B1CB-283DE3AB22A2}" type="pres">
      <dgm:prSet presAssocID="{7E8D4EC9-203E-41FC-A2B8-172C5A78FCF6}" presName="arrowAndChildren" presStyleCnt="0"/>
      <dgm:spPr/>
    </dgm:pt>
    <dgm:pt modelId="{55759922-4F8A-4B90-97A1-DF3F7AC0E310}" type="pres">
      <dgm:prSet presAssocID="{7E8D4EC9-203E-41FC-A2B8-172C5A78FCF6}" presName="parentTextArrow" presStyleLbl="node1" presStyleIdx="1" presStyleCnt="4"/>
      <dgm:spPr/>
      <dgm:t>
        <a:bodyPr/>
        <a:lstStyle/>
        <a:p>
          <a:endParaRPr lang="en-US"/>
        </a:p>
      </dgm:t>
    </dgm:pt>
    <dgm:pt modelId="{86F89F8D-4FFC-41D2-92D3-F2DF5FBC630D}" type="pres">
      <dgm:prSet presAssocID="{88656D4F-C00C-4C64-BB00-FDF6724D0D9D}" presName="sp" presStyleCnt="0"/>
      <dgm:spPr/>
    </dgm:pt>
    <dgm:pt modelId="{69D4A203-F8D3-448E-9C2D-6E760F2E2DB8}" type="pres">
      <dgm:prSet presAssocID="{84F81B1E-A895-4BAB-A553-C2F5F1C76DE9}" presName="arrowAndChildren" presStyleCnt="0"/>
      <dgm:spPr/>
    </dgm:pt>
    <dgm:pt modelId="{2E788FCB-2EAB-47C0-8747-90CD2B3FEE03}" type="pres">
      <dgm:prSet presAssocID="{84F81B1E-A895-4BAB-A553-C2F5F1C76DE9}" presName="parentTextArrow" presStyleLbl="node1" presStyleIdx="2" presStyleCnt="4"/>
      <dgm:spPr/>
      <dgm:t>
        <a:bodyPr/>
        <a:lstStyle/>
        <a:p>
          <a:endParaRPr lang="en-US"/>
        </a:p>
      </dgm:t>
    </dgm:pt>
    <dgm:pt modelId="{D8C36F9E-2102-47FC-A171-F8F85708CB3F}" type="pres">
      <dgm:prSet presAssocID="{DF45A593-3584-434C-B88B-C6741E152CE2}" presName="sp" presStyleCnt="0"/>
      <dgm:spPr/>
    </dgm:pt>
    <dgm:pt modelId="{7559C590-E3F8-4371-BF43-1874416462AC}" type="pres">
      <dgm:prSet presAssocID="{64A34CDE-E142-4F2A-99C8-719CB8E66DEC}" presName="arrowAndChildren" presStyleCnt="0"/>
      <dgm:spPr/>
    </dgm:pt>
    <dgm:pt modelId="{5DAD0E26-8EFC-4CFF-8A3A-2AC92714920F}" type="pres">
      <dgm:prSet presAssocID="{64A34CDE-E142-4F2A-99C8-719CB8E66DEC}" presName="parentTextArrow" presStyleLbl="node1" presStyleIdx="3" presStyleCnt="4"/>
      <dgm:spPr/>
      <dgm:t>
        <a:bodyPr/>
        <a:lstStyle/>
        <a:p>
          <a:endParaRPr lang="en-US"/>
        </a:p>
      </dgm:t>
    </dgm:pt>
  </dgm:ptLst>
  <dgm:cxnLst>
    <dgm:cxn modelId="{5B192CB4-0E0F-4396-B4FC-4D4E194031A7}" srcId="{AA3758AD-5D46-41E3-929E-B0B44A7786EC}" destId="{132FEABA-1A8F-4948-AD26-5F76A35FF3EB}" srcOrd="3" destOrd="0" parTransId="{DD5AD0FC-4D04-4540-BEE9-04CBFAC65A58}" sibTransId="{E9177DC7-B4EA-45D2-86E7-DABD5AB2BA12}"/>
    <dgm:cxn modelId="{EC86A47C-8E9B-425E-819A-983E34C0E0AE}" srcId="{AA3758AD-5D46-41E3-929E-B0B44A7786EC}" destId="{84F81B1E-A895-4BAB-A553-C2F5F1C76DE9}" srcOrd="1" destOrd="0" parTransId="{3D755ED3-D93F-4605-BBDF-D89123175FBC}" sibTransId="{88656D4F-C00C-4C64-BB00-FDF6724D0D9D}"/>
    <dgm:cxn modelId="{CCCBFFBB-0189-48A9-9561-2D78171CCCB4}" type="presOf" srcId="{AA3758AD-5D46-41E3-929E-B0B44A7786EC}" destId="{B266961D-A398-4978-B1E1-88AC09E937A1}" srcOrd="0" destOrd="0" presId="urn:microsoft.com/office/officeart/2005/8/layout/process4"/>
    <dgm:cxn modelId="{B6DE1646-47CF-4D4E-9CB1-6210645ADF61}" srcId="{AA3758AD-5D46-41E3-929E-B0B44A7786EC}" destId="{64A34CDE-E142-4F2A-99C8-719CB8E66DEC}" srcOrd="0" destOrd="0" parTransId="{325E1613-D0FD-40D2-81D0-56475BF074BA}" sibTransId="{DF45A593-3584-434C-B88B-C6741E152CE2}"/>
    <dgm:cxn modelId="{7B733A10-A95A-4520-BC55-4EF94040B6FD}" type="presOf" srcId="{84F81B1E-A895-4BAB-A553-C2F5F1C76DE9}" destId="{2E788FCB-2EAB-47C0-8747-90CD2B3FEE03}" srcOrd="0" destOrd="0" presId="urn:microsoft.com/office/officeart/2005/8/layout/process4"/>
    <dgm:cxn modelId="{BECAC1C2-E197-4595-9FB5-11826A635A3A}" type="presOf" srcId="{132FEABA-1A8F-4948-AD26-5F76A35FF3EB}" destId="{0E71A7A2-4A86-49B5-BAAA-E4879501A025}" srcOrd="0" destOrd="0" presId="urn:microsoft.com/office/officeart/2005/8/layout/process4"/>
    <dgm:cxn modelId="{79720C39-066D-4B59-B633-3DFF1C9455B6}" srcId="{AA3758AD-5D46-41E3-929E-B0B44A7786EC}" destId="{7E8D4EC9-203E-41FC-A2B8-172C5A78FCF6}" srcOrd="2" destOrd="0" parTransId="{DDA3D8C1-7384-4B25-8835-20828AE33BE2}" sibTransId="{FFEB9C57-356D-4FF2-832E-B5AA369BE36E}"/>
    <dgm:cxn modelId="{D7DFE676-E80D-45F0-8D69-534A19F553A1}" type="presOf" srcId="{64A34CDE-E142-4F2A-99C8-719CB8E66DEC}" destId="{5DAD0E26-8EFC-4CFF-8A3A-2AC92714920F}" srcOrd="0" destOrd="0" presId="urn:microsoft.com/office/officeart/2005/8/layout/process4"/>
    <dgm:cxn modelId="{FB0F5156-E0C8-4EC7-A82B-526C28D49A15}" type="presOf" srcId="{7E8D4EC9-203E-41FC-A2B8-172C5A78FCF6}" destId="{55759922-4F8A-4B90-97A1-DF3F7AC0E310}" srcOrd="0" destOrd="0" presId="urn:microsoft.com/office/officeart/2005/8/layout/process4"/>
    <dgm:cxn modelId="{4B4E104E-20CD-43DB-9346-A2CE91E2668A}" type="presParOf" srcId="{B266961D-A398-4978-B1E1-88AC09E937A1}" destId="{1E8063E4-0F1E-4FFA-A7ED-CFADA5C6F502}" srcOrd="0" destOrd="0" presId="urn:microsoft.com/office/officeart/2005/8/layout/process4"/>
    <dgm:cxn modelId="{02C9F654-64B2-4AAE-940C-1D461B97B0A4}" type="presParOf" srcId="{1E8063E4-0F1E-4FFA-A7ED-CFADA5C6F502}" destId="{0E71A7A2-4A86-49B5-BAAA-E4879501A025}" srcOrd="0" destOrd="0" presId="urn:microsoft.com/office/officeart/2005/8/layout/process4"/>
    <dgm:cxn modelId="{26B83E4F-C0B6-4848-8566-19E098512D3E}" type="presParOf" srcId="{B266961D-A398-4978-B1E1-88AC09E937A1}" destId="{859D6EF3-E217-469E-83EA-68082C9AB994}" srcOrd="1" destOrd="0" presId="urn:microsoft.com/office/officeart/2005/8/layout/process4"/>
    <dgm:cxn modelId="{02E8CC26-E34D-462E-85E8-6885E6D3DA4D}" type="presParOf" srcId="{B266961D-A398-4978-B1E1-88AC09E937A1}" destId="{D802C77B-9289-42A3-B1CB-283DE3AB22A2}" srcOrd="2" destOrd="0" presId="urn:microsoft.com/office/officeart/2005/8/layout/process4"/>
    <dgm:cxn modelId="{2EF19586-BB95-41EB-9C5E-2AF284E91F4A}" type="presParOf" srcId="{D802C77B-9289-42A3-B1CB-283DE3AB22A2}" destId="{55759922-4F8A-4B90-97A1-DF3F7AC0E310}" srcOrd="0" destOrd="0" presId="urn:microsoft.com/office/officeart/2005/8/layout/process4"/>
    <dgm:cxn modelId="{999B678C-087B-4615-8F7F-FA927664D801}" type="presParOf" srcId="{B266961D-A398-4978-B1E1-88AC09E937A1}" destId="{86F89F8D-4FFC-41D2-92D3-F2DF5FBC630D}" srcOrd="3" destOrd="0" presId="urn:microsoft.com/office/officeart/2005/8/layout/process4"/>
    <dgm:cxn modelId="{FF16A667-67B5-4D1C-817F-357964B2B624}" type="presParOf" srcId="{B266961D-A398-4978-B1E1-88AC09E937A1}" destId="{69D4A203-F8D3-448E-9C2D-6E760F2E2DB8}" srcOrd="4" destOrd="0" presId="urn:microsoft.com/office/officeart/2005/8/layout/process4"/>
    <dgm:cxn modelId="{D96740B8-8CC0-4663-8C05-57B216B7F284}" type="presParOf" srcId="{69D4A203-F8D3-448E-9C2D-6E760F2E2DB8}" destId="{2E788FCB-2EAB-47C0-8747-90CD2B3FEE03}" srcOrd="0" destOrd="0" presId="urn:microsoft.com/office/officeart/2005/8/layout/process4"/>
    <dgm:cxn modelId="{E4246ACB-7514-4BCE-A262-35005548A544}" type="presParOf" srcId="{B266961D-A398-4978-B1E1-88AC09E937A1}" destId="{D8C36F9E-2102-47FC-A171-F8F85708CB3F}" srcOrd="5" destOrd="0" presId="urn:microsoft.com/office/officeart/2005/8/layout/process4"/>
    <dgm:cxn modelId="{622EFB94-7CA8-4A1E-8075-4E29CA67DC9A}" type="presParOf" srcId="{B266961D-A398-4978-B1E1-88AC09E937A1}" destId="{7559C590-E3F8-4371-BF43-1874416462AC}" srcOrd="6" destOrd="0" presId="urn:microsoft.com/office/officeart/2005/8/layout/process4"/>
    <dgm:cxn modelId="{F2D8C028-C92B-4A8F-B8BE-14691769AC05}" type="presParOf" srcId="{7559C590-E3F8-4371-BF43-1874416462AC}" destId="{5DAD0E26-8EFC-4CFF-8A3A-2AC92714920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78BDB3E-8709-495D-A413-505823C616BC}">
      <dsp:nvSpPr>
        <dsp:cNvPr id="0" name=""/>
        <dsp:cNvSpPr/>
      </dsp:nvSpPr>
      <dsp:spPr>
        <a:xfrm>
          <a:off x="457199" y="0"/>
          <a:ext cx="5181600" cy="4064000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35C87F-CDF4-4992-99D5-DD9BC9A96EE7}">
      <dsp:nvSpPr>
        <dsp:cNvPr id="0" name=""/>
        <dsp:cNvSpPr/>
      </dsp:nvSpPr>
      <dsp:spPr>
        <a:xfrm>
          <a:off x="218" y="1219199"/>
          <a:ext cx="1955852" cy="16256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err="1" smtClean="0"/>
            <a:t>Concepção</a:t>
          </a:r>
          <a:endParaRPr lang="en-US" sz="2300" kern="1200" dirty="0"/>
        </a:p>
      </dsp:txBody>
      <dsp:txXfrm>
        <a:off x="218" y="1219199"/>
        <a:ext cx="1955852" cy="1625600"/>
      </dsp:txXfrm>
    </dsp:sp>
    <dsp:sp modelId="{4726BF41-5FE7-4FE1-B611-3CFF5273CE51}">
      <dsp:nvSpPr>
        <dsp:cNvPr id="0" name=""/>
        <dsp:cNvSpPr/>
      </dsp:nvSpPr>
      <dsp:spPr>
        <a:xfrm>
          <a:off x="2070073" y="1219199"/>
          <a:ext cx="1955852" cy="16256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err="1" smtClean="0"/>
            <a:t>Levantamento</a:t>
          </a:r>
          <a:endParaRPr lang="en-US" sz="2300" kern="1200" dirty="0"/>
        </a:p>
      </dsp:txBody>
      <dsp:txXfrm>
        <a:off x="2070073" y="1219199"/>
        <a:ext cx="1955852" cy="1625600"/>
      </dsp:txXfrm>
    </dsp:sp>
    <dsp:sp modelId="{F4526A7E-E3A6-458D-A8A3-E0F02B3C283A}">
      <dsp:nvSpPr>
        <dsp:cNvPr id="0" name=""/>
        <dsp:cNvSpPr/>
      </dsp:nvSpPr>
      <dsp:spPr>
        <a:xfrm>
          <a:off x="4139928" y="1219199"/>
          <a:ext cx="1955852" cy="16256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err="1" smtClean="0"/>
            <a:t>Elaboração</a:t>
          </a:r>
          <a:endParaRPr lang="en-US" sz="2300" kern="1200" dirty="0"/>
        </a:p>
      </dsp:txBody>
      <dsp:txXfrm>
        <a:off x="4139928" y="1219199"/>
        <a:ext cx="1955852" cy="162560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78BDB3E-8709-495D-A413-505823C616BC}">
      <dsp:nvSpPr>
        <dsp:cNvPr id="0" name=""/>
        <dsp:cNvSpPr/>
      </dsp:nvSpPr>
      <dsp:spPr>
        <a:xfrm>
          <a:off x="577214" y="0"/>
          <a:ext cx="6541770" cy="4191000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35C87F-CDF4-4992-99D5-DD9BC9A96EE7}">
      <dsp:nvSpPr>
        <dsp:cNvPr id="0" name=""/>
        <dsp:cNvSpPr/>
      </dsp:nvSpPr>
      <dsp:spPr>
        <a:xfrm>
          <a:off x="3045" y="1257299"/>
          <a:ext cx="1208248" cy="1676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/>
            <a:t>Concepção</a:t>
          </a:r>
          <a:endParaRPr lang="en-US" sz="1400" kern="1200" dirty="0"/>
        </a:p>
      </dsp:txBody>
      <dsp:txXfrm>
        <a:off x="3045" y="1257299"/>
        <a:ext cx="1208248" cy="1676400"/>
      </dsp:txXfrm>
    </dsp:sp>
    <dsp:sp modelId="{4726BF41-5FE7-4FE1-B611-3CFF5273CE51}">
      <dsp:nvSpPr>
        <dsp:cNvPr id="0" name=""/>
        <dsp:cNvSpPr/>
      </dsp:nvSpPr>
      <dsp:spPr>
        <a:xfrm>
          <a:off x="1299417" y="1257299"/>
          <a:ext cx="1208248" cy="16764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Levantamento</a:t>
          </a:r>
          <a:endParaRPr lang="en-US" sz="1400" kern="1200" dirty="0"/>
        </a:p>
      </dsp:txBody>
      <dsp:txXfrm>
        <a:off x="1299417" y="1257299"/>
        <a:ext cx="1208248" cy="1676400"/>
      </dsp:txXfrm>
    </dsp:sp>
    <dsp:sp modelId="{F4526A7E-E3A6-458D-A8A3-E0F02B3C283A}">
      <dsp:nvSpPr>
        <dsp:cNvPr id="0" name=""/>
        <dsp:cNvSpPr/>
      </dsp:nvSpPr>
      <dsp:spPr>
        <a:xfrm>
          <a:off x="2595789" y="1257299"/>
          <a:ext cx="1208248" cy="16764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Elaboração</a:t>
          </a:r>
          <a:endParaRPr lang="en-US" sz="1400" kern="1200" dirty="0"/>
        </a:p>
      </dsp:txBody>
      <dsp:txXfrm>
        <a:off x="2595789" y="1257299"/>
        <a:ext cx="1208248" cy="1676400"/>
      </dsp:txXfrm>
    </dsp:sp>
    <dsp:sp modelId="{A1641000-4451-411A-82D3-9334A7DC932B}">
      <dsp:nvSpPr>
        <dsp:cNvPr id="0" name=""/>
        <dsp:cNvSpPr/>
      </dsp:nvSpPr>
      <dsp:spPr>
        <a:xfrm>
          <a:off x="3892161" y="1257299"/>
          <a:ext cx="1208248" cy="16764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Negociação</a:t>
          </a:r>
          <a:endParaRPr lang="en-US" sz="1400" kern="1200" dirty="0"/>
        </a:p>
      </dsp:txBody>
      <dsp:txXfrm>
        <a:off x="3892161" y="1257299"/>
        <a:ext cx="1208248" cy="1676400"/>
      </dsp:txXfrm>
    </dsp:sp>
    <dsp:sp modelId="{C0B6C888-EB92-453D-BC3F-DB4F6B556FD0}">
      <dsp:nvSpPr>
        <dsp:cNvPr id="0" name=""/>
        <dsp:cNvSpPr/>
      </dsp:nvSpPr>
      <dsp:spPr>
        <a:xfrm>
          <a:off x="5188533" y="1257299"/>
          <a:ext cx="1208248" cy="167640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Especificacão</a:t>
          </a:r>
          <a:endParaRPr lang="en-US" sz="1400" kern="1200" dirty="0"/>
        </a:p>
      </dsp:txBody>
      <dsp:txXfrm>
        <a:off x="5188533" y="1257299"/>
        <a:ext cx="1208248" cy="1676400"/>
      </dsp:txXfrm>
    </dsp:sp>
    <dsp:sp modelId="{B6A3B99A-AD93-4552-9384-1DC35703928B}">
      <dsp:nvSpPr>
        <dsp:cNvPr id="0" name=""/>
        <dsp:cNvSpPr/>
      </dsp:nvSpPr>
      <dsp:spPr>
        <a:xfrm>
          <a:off x="6484905" y="1257299"/>
          <a:ext cx="1208248" cy="1676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Validação</a:t>
          </a:r>
          <a:endParaRPr lang="en-US" sz="1400" kern="1200" dirty="0"/>
        </a:p>
      </dsp:txBody>
      <dsp:txXfrm>
        <a:off x="6484905" y="1257299"/>
        <a:ext cx="1208248" cy="167640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E71A7A2-4A86-49B5-BAAA-E4879501A025}">
      <dsp:nvSpPr>
        <dsp:cNvPr id="0" name=""/>
        <dsp:cNvSpPr/>
      </dsp:nvSpPr>
      <dsp:spPr>
        <a:xfrm>
          <a:off x="0" y="3250026"/>
          <a:ext cx="5184775" cy="71102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err="1" smtClean="0"/>
            <a:t>Encerramento</a:t>
          </a:r>
          <a:endParaRPr lang="en-US" sz="2600" kern="1200" dirty="0"/>
        </a:p>
      </dsp:txBody>
      <dsp:txXfrm>
        <a:off x="0" y="3250026"/>
        <a:ext cx="5184775" cy="711026"/>
      </dsp:txXfrm>
    </dsp:sp>
    <dsp:sp modelId="{55759922-4F8A-4B90-97A1-DF3F7AC0E310}">
      <dsp:nvSpPr>
        <dsp:cNvPr id="0" name=""/>
        <dsp:cNvSpPr/>
      </dsp:nvSpPr>
      <dsp:spPr>
        <a:xfrm rot="10800000">
          <a:off x="0" y="2167133"/>
          <a:ext cx="5184775" cy="1093558"/>
        </a:xfrm>
        <a:prstGeom prst="upArrowCallout">
          <a:avLst/>
        </a:prstGeom>
        <a:solidFill>
          <a:schemeClr val="accent4">
            <a:hueOff val="2494993"/>
            <a:satOff val="-13796"/>
            <a:lumOff val="-117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err="1" smtClean="0"/>
            <a:t>Execução</a:t>
          </a:r>
          <a:endParaRPr lang="en-US" sz="2600" kern="1200" dirty="0"/>
        </a:p>
      </dsp:txBody>
      <dsp:txXfrm rot="10800000">
        <a:off x="0" y="2167133"/>
        <a:ext cx="5184775" cy="1093558"/>
      </dsp:txXfrm>
    </dsp:sp>
    <dsp:sp modelId="{2E788FCB-2EAB-47C0-8747-90CD2B3FEE03}">
      <dsp:nvSpPr>
        <dsp:cNvPr id="0" name=""/>
        <dsp:cNvSpPr/>
      </dsp:nvSpPr>
      <dsp:spPr>
        <a:xfrm rot="10800000">
          <a:off x="0" y="1084240"/>
          <a:ext cx="5184775" cy="1093558"/>
        </a:xfrm>
        <a:prstGeom prst="upArrowCallout">
          <a:avLst/>
        </a:prstGeom>
        <a:solidFill>
          <a:schemeClr val="accent4">
            <a:hueOff val="4989986"/>
            <a:satOff val="-27591"/>
            <a:lumOff val="-235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err="1" smtClean="0"/>
            <a:t>Apresentação</a:t>
          </a:r>
          <a:endParaRPr lang="en-US" sz="2600" kern="1200" dirty="0"/>
        </a:p>
      </dsp:txBody>
      <dsp:txXfrm rot="10800000">
        <a:off x="0" y="1084240"/>
        <a:ext cx="5184775" cy="1093558"/>
      </dsp:txXfrm>
    </dsp:sp>
    <dsp:sp modelId="{5DAD0E26-8EFC-4CFF-8A3A-2AC92714920F}">
      <dsp:nvSpPr>
        <dsp:cNvPr id="0" name=""/>
        <dsp:cNvSpPr/>
      </dsp:nvSpPr>
      <dsp:spPr>
        <a:xfrm rot="10800000">
          <a:off x="0" y="1347"/>
          <a:ext cx="5184775" cy="1093558"/>
        </a:xfrm>
        <a:prstGeom prst="upArrowCallout">
          <a:avLst/>
        </a:prstGeom>
        <a:solidFill>
          <a:schemeClr val="accent4">
            <a:hueOff val="7484979"/>
            <a:satOff val="-41387"/>
            <a:lumOff val="-352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err="1" smtClean="0"/>
            <a:t>Planejamento</a:t>
          </a:r>
          <a:endParaRPr lang="en-US" sz="2600" kern="1200" dirty="0"/>
        </a:p>
      </dsp:txBody>
      <dsp:txXfrm rot="10800000">
        <a:off x="0" y="1347"/>
        <a:ext cx="5184775" cy="10935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F28CED2C-00DD-4DE8-98AD-6CA089BEB306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14FAFA22-E990-4FBD-A521-CF66A592125C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pt-B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pt-B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pt-B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pt-B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ângulo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25D26626-9C1E-4EBC-BA34-F1171E1EEEA2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703AC8-AE30-4E63-BAA7-D42666F9B30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26626-9C1E-4EBC-BA34-F1171E1EEEA2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03AC8-AE30-4E63-BAA7-D42666F9B30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25D26626-9C1E-4EBC-BA34-F1171E1EEEA2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tângulo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27703AC8-AE30-4E63-BAA7-D42666F9B30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26626-9C1E-4EBC-BA34-F1171E1EEEA2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7703AC8-AE30-4E63-BAA7-D42666F9B308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7" name="Retângulo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26626-9C1E-4EBC-BA34-F1171E1EEEA2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27703AC8-AE30-4E63-BAA7-D42666F9B308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8" name="Espaço Reservado para Data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5D26626-9C1E-4EBC-BA34-F1171E1EEEA2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10" name="Espaço Reservado para Número de Slid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7703AC8-AE30-4E63-BAA7-D42666F9B308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2" name="Espaço Reservado para Rodapé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5D26626-9C1E-4EBC-BA34-F1171E1EEEA2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12" name="Espaço Reservado para Número de Slid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7703AC8-AE30-4E63-BAA7-D42666F9B308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Espaço Reservado para Texto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5" name="Espaço Reservado para Texto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26626-9C1E-4EBC-BA34-F1171E1EEEA2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7703AC8-AE30-4E63-BAA7-D42666F9B30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26626-9C1E-4EBC-BA34-F1171E1EEEA2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703AC8-AE30-4E63-BAA7-D42666F9B30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26626-9C1E-4EBC-BA34-F1171E1EEEA2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7703AC8-AE30-4E63-BAA7-D42666F9B308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8" name="Retângulo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1" name="Retângulo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25D26626-9C1E-4EBC-BA34-F1171E1EEEA2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27703AC8-AE30-4E63-BAA7-D42666F9B308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5D26626-9C1E-4EBC-BA34-F1171E1EEEA2}" type="datetimeFigureOut">
              <a:rPr lang="en-US" smtClean="0"/>
              <a:pPr/>
              <a:t>3/15/2013</a:t>
            </a:fld>
            <a:endParaRPr lang="en-US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tângulo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7703AC8-AE30-4E63-BAA7-D42666F9B30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hyperlink" Target="https://bubbl.us/" TargetMode="Externa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hyperlink" Target="http://blogs.msdn.com/blogfiles/andredias/WindowsLiveWriter/ChaosReport2009novasinformaesvelhosprobl_10E/caos-report2009_2.jp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Levantamento</a:t>
            </a:r>
            <a:r>
              <a:rPr lang="en-US" dirty="0" smtClean="0"/>
              <a:t> de </a:t>
            </a:r>
            <a:r>
              <a:rPr lang="en-US" dirty="0" err="1" smtClean="0"/>
              <a:t>requisitos</a:t>
            </a:r>
            <a:endParaRPr 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Lílian</a:t>
            </a:r>
            <a:r>
              <a:rPr lang="en-US" dirty="0" smtClean="0"/>
              <a:t> </a:t>
            </a:r>
            <a:r>
              <a:rPr lang="en-US" dirty="0" err="1" smtClean="0"/>
              <a:t>Simão</a:t>
            </a:r>
            <a:r>
              <a:rPr lang="en-US" dirty="0" smtClean="0"/>
              <a:t> Oliveira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Levantamento</a:t>
            </a:r>
            <a:r>
              <a:rPr lang="en-US" dirty="0" smtClean="0"/>
              <a:t> de </a:t>
            </a:r>
            <a:r>
              <a:rPr lang="en-US" dirty="0" err="1" smtClean="0"/>
              <a:t>Requisitos</a:t>
            </a:r>
            <a:endParaRPr lang="en-US" dirty="0"/>
          </a:p>
        </p:txBody>
      </p:sp>
      <p:graphicFrame>
        <p:nvGraphicFramePr>
          <p:cNvPr id="5" name="Diagrama 4"/>
          <p:cNvGraphicFramePr/>
          <p:nvPr/>
        </p:nvGraphicFramePr>
        <p:xfrm>
          <a:off x="228600" y="2362200"/>
          <a:ext cx="7696200" cy="419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aixaDeTexto 5"/>
          <p:cNvSpPr txBox="1"/>
          <p:nvPr/>
        </p:nvSpPr>
        <p:spPr>
          <a:xfrm>
            <a:off x="304800" y="54864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err="1" smtClean="0"/>
              <a:t>Escopo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err="1" smtClean="0"/>
              <a:t>Problema</a:t>
            </a:r>
            <a:endParaRPr lang="en-US" dirty="0"/>
          </a:p>
        </p:txBody>
      </p:sp>
      <p:sp>
        <p:nvSpPr>
          <p:cNvPr id="7" name="CaixaDeTexto 6"/>
          <p:cNvSpPr txBox="1"/>
          <p:nvPr/>
        </p:nvSpPr>
        <p:spPr>
          <a:xfrm>
            <a:off x="1600200" y="55626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err="1" smtClean="0"/>
              <a:t>Definição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err="1" smtClean="0"/>
              <a:t>Prioridades</a:t>
            </a:r>
            <a:endParaRPr lang="en-US" dirty="0"/>
          </a:p>
        </p:txBody>
      </p:sp>
      <p:sp>
        <p:nvSpPr>
          <p:cNvPr id="8" name="CaixaDeTexto 7"/>
          <p:cNvSpPr txBox="1"/>
          <p:nvPr/>
        </p:nvSpPr>
        <p:spPr>
          <a:xfrm>
            <a:off x="2895600" y="55626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err="1" smtClean="0"/>
              <a:t>Refinamento</a:t>
            </a:r>
            <a:endParaRPr lang="en-US" dirty="0"/>
          </a:p>
        </p:txBody>
      </p:sp>
      <p:grpSp>
        <p:nvGrpSpPr>
          <p:cNvPr id="19" name="Grupo 18"/>
          <p:cNvGrpSpPr/>
          <p:nvPr/>
        </p:nvGrpSpPr>
        <p:grpSpPr>
          <a:xfrm>
            <a:off x="8077200" y="3962400"/>
            <a:ext cx="838200" cy="762000"/>
            <a:chOff x="7772400" y="4114800"/>
            <a:chExt cx="1143000" cy="1143000"/>
          </a:xfrm>
        </p:grpSpPr>
        <p:sp>
          <p:nvSpPr>
            <p:cNvPr id="4" name="Fluxograma: Dados 3"/>
            <p:cNvSpPr/>
            <p:nvPr/>
          </p:nvSpPr>
          <p:spPr>
            <a:xfrm>
              <a:off x="7772400" y="4114800"/>
              <a:ext cx="1143000" cy="1143000"/>
            </a:xfrm>
            <a:prstGeom prst="flowChartInputOutpu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cxnSp>
          <p:nvCxnSpPr>
            <p:cNvPr id="9" name="Conector reto 8"/>
            <p:cNvCxnSpPr/>
            <p:nvPr/>
          </p:nvCxnSpPr>
          <p:spPr>
            <a:xfrm>
              <a:off x="8153400" y="4419600"/>
              <a:ext cx="4572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ector reto 9"/>
            <p:cNvCxnSpPr/>
            <p:nvPr/>
          </p:nvCxnSpPr>
          <p:spPr>
            <a:xfrm>
              <a:off x="8077200" y="4572000"/>
              <a:ext cx="4572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ector reto 10"/>
            <p:cNvCxnSpPr/>
            <p:nvPr/>
          </p:nvCxnSpPr>
          <p:spPr>
            <a:xfrm>
              <a:off x="8077200" y="4724400"/>
              <a:ext cx="4572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ector reto 11"/>
            <p:cNvCxnSpPr/>
            <p:nvPr/>
          </p:nvCxnSpPr>
          <p:spPr>
            <a:xfrm>
              <a:off x="8001000" y="4876800"/>
              <a:ext cx="4572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ector reto 12"/>
            <p:cNvCxnSpPr/>
            <p:nvPr/>
          </p:nvCxnSpPr>
          <p:spPr>
            <a:xfrm>
              <a:off x="8001000" y="5029200"/>
              <a:ext cx="4572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1797" tIns="45898" rIns="91797" bIns="45898">
            <a:normAutofit/>
          </a:bodyPr>
          <a:lstStyle/>
          <a:p>
            <a:r>
              <a:rPr lang="pt-BR" sz="3200" dirty="0" smtClean="0"/>
              <a:t>Engenharia de Requisitos - Tipos de  requisitos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9113" y="1682632"/>
            <a:ext cx="8162008" cy="4130097"/>
          </a:xfrm>
          <a:noFill/>
        </p:spPr>
        <p:txBody>
          <a:bodyPr lIns="91797" tIns="45898" rIns="91797" bIns="45898">
            <a:normAutofit fontScale="92500" lnSpcReduction="10000"/>
          </a:bodyPr>
          <a:lstStyle/>
          <a:p>
            <a:r>
              <a:rPr lang="pt-BR" b="1" dirty="0" smtClean="0">
                <a:solidFill>
                  <a:schemeClr val="accent1"/>
                </a:solidFill>
              </a:rPr>
              <a:t>Requisitos funcionais</a:t>
            </a:r>
            <a:r>
              <a:rPr lang="pt-BR" dirty="0" smtClean="0"/>
              <a:t>  </a:t>
            </a:r>
          </a:p>
          <a:p>
            <a:pPr lvl="1"/>
            <a:r>
              <a:rPr lang="pt-BR" dirty="0" smtClean="0"/>
              <a:t>Declarações de funções que o sistema deve fornecer, como o sistema deve reagir a entradas específicas e como deve se comportar em determinadas situações.</a:t>
            </a:r>
          </a:p>
          <a:p>
            <a:pPr lvl="2"/>
            <a:r>
              <a:rPr lang="pt-BR" sz="1800" dirty="0" smtClean="0"/>
              <a:t>Exemplo: o sistema deve prever um relatório de notas do aluno.</a:t>
            </a:r>
          </a:p>
          <a:p>
            <a:pPr>
              <a:buFont typeface="Zapf Dingbats" charset="2"/>
              <a:buNone/>
            </a:pPr>
            <a:r>
              <a:rPr lang="pt-BR" dirty="0" smtClean="0"/>
              <a:t> </a:t>
            </a:r>
          </a:p>
          <a:p>
            <a:r>
              <a:rPr lang="pt-BR" b="1" dirty="0" smtClean="0">
                <a:solidFill>
                  <a:schemeClr val="accent1"/>
                </a:solidFill>
              </a:rPr>
              <a:t>Requisitos  não funcionais</a:t>
            </a:r>
            <a:r>
              <a:rPr lang="pt-BR" dirty="0" smtClean="0"/>
              <a:t>  </a:t>
            </a:r>
          </a:p>
          <a:p>
            <a:pPr lvl="1"/>
            <a:r>
              <a:rPr lang="pt-BR" dirty="0" smtClean="0"/>
              <a:t>Expressam qualidade e restrições sobre os serviços ou as funções oferecidos pelo sistema.</a:t>
            </a:r>
          </a:p>
          <a:p>
            <a:pPr lvl="2"/>
            <a:r>
              <a:rPr lang="pt-BR" sz="1800" dirty="0" smtClean="0"/>
              <a:t> Ex. restrições de tempo, restrições sobre o processo de  desenvolvimento, padrões, etc.</a:t>
            </a:r>
            <a:r>
              <a:rPr lang="pt-BR" dirty="0" smtClean="0"/>
              <a:t>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Exemplo</a:t>
            </a:r>
            <a:r>
              <a:rPr lang="en-US" dirty="0" smtClean="0"/>
              <a:t> </a:t>
            </a:r>
            <a:r>
              <a:rPr lang="en-US" dirty="0" err="1" smtClean="0"/>
              <a:t>Requisito</a:t>
            </a:r>
            <a:r>
              <a:rPr lang="en-US" dirty="0" smtClean="0"/>
              <a:t> </a:t>
            </a:r>
            <a:r>
              <a:rPr lang="en-US" dirty="0" err="1" smtClean="0"/>
              <a:t>Funcional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00600"/>
          </a:xfrm>
        </p:spPr>
        <p:txBody>
          <a:bodyPr>
            <a:normAutofit lnSpcReduction="10000"/>
          </a:bodyPr>
          <a:lstStyle/>
          <a:p>
            <a:r>
              <a:rPr lang="pt-BR" dirty="0" smtClean="0"/>
              <a:t>O usuário deve ser capaz de pesquisar tanto todo o conjunto inicial do banco de dados ou selecionar um </a:t>
            </a:r>
            <a:r>
              <a:rPr lang="en-US" dirty="0" err="1" smtClean="0"/>
              <a:t>subconjunto</a:t>
            </a:r>
            <a:r>
              <a:rPr lang="en-US" dirty="0" smtClean="0"/>
              <a:t> dele</a:t>
            </a:r>
          </a:p>
          <a:p>
            <a:endParaRPr lang="en-US" dirty="0" smtClean="0"/>
          </a:p>
          <a:p>
            <a:r>
              <a:rPr lang="pt-BR" dirty="0" smtClean="0"/>
              <a:t>O sistema deve fornecer visualizadores (</a:t>
            </a:r>
            <a:r>
              <a:rPr lang="pt-BR" i="1" dirty="0" err="1" smtClean="0"/>
              <a:t>viewers</a:t>
            </a:r>
            <a:r>
              <a:rPr lang="pt-BR" i="1" dirty="0" smtClean="0"/>
              <a:t>)</a:t>
            </a:r>
          </a:p>
          <a:p>
            <a:pPr>
              <a:buNone/>
            </a:pPr>
            <a:r>
              <a:rPr lang="en-US" dirty="0" err="1" smtClean="0"/>
              <a:t>apropriados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ler</a:t>
            </a:r>
            <a:r>
              <a:rPr lang="en-US" dirty="0" smtClean="0"/>
              <a:t> </a:t>
            </a:r>
            <a:r>
              <a:rPr lang="en-US" dirty="0" err="1" smtClean="0"/>
              <a:t>documentos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O </a:t>
            </a:r>
            <a:r>
              <a:rPr lang="en-US" dirty="0" err="1" smtClean="0"/>
              <a:t>sistema</a:t>
            </a:r>
            <a:r>
              <a:rPr lang="en-US" dirty="0" smtClean="0"/>
              <a:t> </a:t>
            </a:r>
            <a:r>
              <a:rPr lang="en-US" dirty="0" err="1" smtClean="0"/>
              <a:t>deverá</a:t>
            </a:r>
            <a:r>
              <a:rPr lang="en-US" dirty="0" smtClean="0"/>
              <a:t> </a:t>
            </a:r>
            <a:r>
              <a:rPr lang="en-US" dirty="0" err="1" smtClean="0"/>
              <a:t>calcular</a:t>
            </a:r>
            <a:r>
              <a:rPr lang="en-US" dirty="0" smtClean="0"/>
              <a:t> </a:t>
            </a:r>
            <a:r>
              <a:rPr lang="en-US" dirty="0" err="1" smtClean="0"/>
              <a:t>automaticamente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impostos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a </a:t>
            </a:r>
            <a:r>
              <a:rPr lang="en-US" dirty="0" err="1" smtClean="0"/>
              <a:t>folha</a:t>
            </a:r>
            <a:r>
              <a:rPr lang="en-US" dirty="0" smtClean="0"/>
              <a:t> de </a:t>
            </a:r>
            <a:r>
              <a:rPr lang="en-US" dirty="0" err="1" smtClean="0"/>
              <a:t>pagamento</a:t>
            </a:r>
            <a:r>
              <a:rPr lang="en-US" dirty="0" smtClean="0"/>
              <a:t> de </a:t>
            </a:r>
            <a:r>
              <a:rPr lang="en-US" dirty="0" err="1" smtClean="0"/>
              <a:t>cada</a:t>
            </a:r>
            <a:r>
              <a:rPr lang="en-US" dirty="0" smtClean="0"/>
              <a:t> </a:t>
            </a:r>
            <a:r>
              <a:rPr lang="en-US" dirty="0" err="1" smtClean="0"/>
              <a:t>funcionário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1" y="266099"/>
            <a:ext cx="8228962" cy="1105821"/>
          </a:xfrm>
        </p:spPr>
        <p:txBody>
          <a:bodyPr lIns="91797" tIns="45898" rIns="91797" bIns="45898"/>
          <a:lstStyle/>
          <a:p>
            <a:r>
              <a:rPr lang="pt-BR" dirty="0" smtClean="0"/>
              <a:t>Requisitos</a:t>
            </a:r>
            <a:r>
              <a:rPr lang="pt-BR" sz="3600" dirty="0" smtClean="0"/>
              <a:t> Não Funcionais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2448" y="1827843"/>
            <a:ext cx="8340552" cy="4115757"/>
          </a:xfrm>
        </p:spPr>
        <p:txBody>
          <a:bodyPr lIns="91797" tIns="45898" rIns="91797" bIns="45898"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pt-BR" dirty="0" smtClean="0"/>
              <a:t>Surgem conforme a necessidade dos usuários, em razão de restrições de orçamento etc.</a:t>
            </a:r>
          </a:p>
          <a:p>
            <a:pPr>
              <a:lnSpc>
                <a:spcPct val="90000"/>
              </a:lnSpc>
              <a:buFont typeface="Zapf Dingbats" charset="2"/>
              <a:buNone/>
            </a:pPr>
            <a:endParaRPr lang="pt-BR" dirty="0" smtClean="0"/>
          </a:p>
          <a:p>
            <a:pPr>
              <a:lnSpc>
                <a:spcPct val="90000"/>
              </a:lnSpc>
            </a:pPr>
            <a:r>
              <a:rPr lang="pt-BR" dirty="0" smtClean="0"/>
              <a:t>Podem estar relacionados  propriedades de confiabilidade, tempo de resposta e espaço em disco.</a:t>
            </a:r>
          </a:p>
          <a:p>
            <a:pPr>
              <a:lnSpc>
                <a:spcPct val="90000"/>
              </a:lnSpc>
            </a:pPr>
            <a:endParaRPr lang="pt-BR" dirty="0" smtClean="0"/>
          </a:p>
          <a:p>
            <a:pPr>
              <a:lnSpc>
                <a:spcPct val="90000"/>
              </a:lnSpc>
            </a:pPr>
            <a:r>
              <a:rPr lang="pt-BR" dirty="0" smtClean="0"/>
              <a:t>A falha de não cumprir com um requisito não funcional de sistema pode tornar todo o sistema inútil. </a:t>
            </a:r>
            <a:r>
              <a:rPr lang="pt-BR" sz="2000" dirty="0" smtClean="0"/>
              <a:t>(ex. requisito confiabilidade num sistema de aviação).</a:t>
            </a:r>
          </a:p>
          <a:p>
            <a:pPr>
              <a:lnSpc>
                <a:spcPct val="90000"/>
              </a:lnSpc>
            </a:pPr>
            <a:endParaRPr lang="pt-BR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Exemplo</a:t>
            </a:r>
            <a:r>
              <a:rPr lang="en-US" dirty="0" smtClean="0"/>
              <a:t> </a:t>
            </a:r>
            <a:r>
              <a:rPr lang="en-US" dirty="0" err="1" smtClean="0"/>
              <a:t>Requisito</a:t>
            </a:r>
            <a:r>
              <a:rPr lang="en-US" dirty="0" smtClean="0"/>
              <a:t> </a:t>
            </a:r>
            <a:r>
              <a:rPr lang="en-US" dirty="0" err="1" smtClean="0"/>
              <a:t>não</a:t>
            </a:r>
            <a:r>
              <a:rPr lang="en-US" dirty="0" smtClean="0"/>
              <a:t> - </a:t>
            </a:r>
            <a:r>
              <a:rPr lang="en-US" dirty="0" err="1" smtClean="0"/>
              <a:t>Funcional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A </a:t>
            </a:r>
            <a:r>
              <a:rPr lang="en-US" dirty="0" err="1" smtClean="0"/>
              <a:t>usabilidade</a:t>
            </a:r>
            <a:r>
              <a:rPr lang="en-US" dirty="0" smtClean="0"/>
              <a:t> do </a:t>
            </a:r>
            <a:r>
              <a:rPr lang="en-US" dirty="0" err="1" smtClean="0"/>
              <a:t>sistema</a:t>
            </a:r>
            <a:r>
              <a:rPr lang="en-US" dirty="0" smtClean="0"/>
              <a:t>, o </a:t>
            </a:r>
            <a:r>
              <a:rPr lang="en-US" dirty="0" err="1" smtClean="0"/>
              <a:t>sistema</a:t>
            </a:r>
            <a:r>
              <a:rPr lang="en-US" dirty="0" smtClean="0"/>
              <a:t> tem </a:t>
            </a:r>
            <a:r>
              <a:rPr lang="en-US" dirty="0" err="1" smtClean="0"/>
              <a:t>que</a:t>
            </a:r>
            <a:r>
              <a:rPr lang="en-US" dirty="0" smtClean="0"/>
              <a:t> ser de </a:t>
            </a:r>
            <a:r>
              <a:rPr lang="en-US" dirty="0" err="1" smtClean="0"/>
              <a:t>fácil</a:t>
            </a:r>
            <a:r>
              <a:rPr lang="en-US" dirty="0" smtClean="0"/>
              <a:t> </a:t>
            </a:r>
            <a:r>
              <a:rPr lang="en-US" dirty="0" err="1" smtClean="0"/>
              <a:t>uso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usuários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err="1" smtClean="0"/>
              <a:t>Segurança</a:t>
            </a:r>
            <a:r>
              <a:rPr lang="en-US" dirty="0" smtClean="0"/>
              <a:t> do </a:t>
            </a:r>
            <a:r>
              <a:rPr lang="en-US" dirty="0" err="1" smtClean="0"/>
              <a:t>sistema</a:t>
            </a:r>
            <a:r>
              <a:rPr lang="en-US" dirty="0" smtClean="0"/>
              <a:t>, </a:t>
            </a:r>
            <a:r>
              <a:rPr lang="en-US" dirty="0" err="1" smtClean="0"/>
              <a:t>os</a:t>
            </a:r>
            <a:r>
              <a:rPr lang="en-US" dirty="0" smtClean="0"/>
              <a:t> dados do </a:t>
            </a:r>
            <a:r>
              <a:rPr lang="en-US" dirty="0" err="1" smtClean="0"/>
              <a:t>cliente</a:t>
            </a:r>
            <a:r>
              <a:rPr lang="en-US" dirty="0" smtClean="0"/>
              <a:t> </a:t>
            </a:r>
            <a:r>
              <a:rPr lang="en-US" dirty="0" err="1" smtClean="0"/>
              <a:t>precisam</a:t>
            </a:r>
            <a:r>
              <a:rPr lang="en-US" dirty="0" smtClean="0"/>
              <a:t> ser </a:t>
            </a:r>
            <a:r>
              <a:rPr lang="en-US" dirty="0" err="1" smtClean="0"/>
              <a:t>criptografados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pessoas</a:t>
            </a:r>
            <a:r>
              <a:rPr lang="en-US" dirty="0" smtClean="0"/>
              <a:t> </a:t>
            </a:r>
            <a:r>
              <a:rPr lang="en-US" dirty="0" err="1" smtClean="0"/>
              <a:t>sem</a:t>
            </a:r>
            <a:r>
              <a:rPr lang="en-US" dirty="0" smtClean="0"/>
              <a:t> </a:t>
            </a:r>
            <a:r>
              <a:rPr lang="en-US" dirty="0" err="1" smtClean="0"/>
              <a:t>autorização</a:t>
            </a:r>
            <a:r>
              <a:rPr lang="en-US" dirty="0" smtClean="0"/>
              <a:t> 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tenha</a:t>
            </a:r>
            <a:r>
              <a:rPr lang="en-US" dirty="0" smtClean="0"/>
              <a:t> </a:t>
            </a:r>
            <a:r>
              <a:rPr lang="en-US" dirty="0" err="1" smtClean="0"/>
              <a:t>acesso</a:t>
            </a:r>
            <a:r>
              <a:rPr lang="en-US" dirty="0" smtClean="0"/>
              <a:t> a dados </a:t>
            </a:r>
            <a:r>
              <a:rPr lang="en-US" dirty="0" err="1" smtClean="0"/>
              <a:t>pessoais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86362" tIns="42424" rIns="86362" bIns="42424"/>
          <a:lstStyle/>
          <a:p>
            <a:r>
              <a:rPr lang="pt-BR" sz="3600" dirty="0" smtClean="0"/>
              <a:t>Tipos de </a:t>
            </a:r>
            <a:r>
              <a:rPr lang="pt-BR" dirty="0" smtClean="0"/>
              <a:t>Requisitos</a:t>
            </a:r>
            <a:r>
              <a:rPr lang="pt-BR" sz="3600" dirty="0" smtClean="0"/>
              <a:t> Não Funcionais </a:t>
            </a: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1" y="1762124"/>
            <a:ext cx="8981397" cy="4714876"/>
            <a:chOff x="0" y="882"/>
            <a:chExt cx="5634" cy="2959"/>
          </a:xfrm>
        </p:grpSpPr>
        <p:sp>
          <p:nvSpPr>
            <p:cNvPr id="41988" name="Rectangle 4"/>
            <p:cNvSpPr>
              <a:spLocks noChangeArrowheads="1"/>
            </p:cNvSpPr>
            <p:nvPr/>
          </p:nvSpPr>
          <p:spPr bwMode="auto">
            <a:xfrm>
              <a:off x="2990" y="882"/>
              <a:ext cx="793" cy="284"/>
            </a:xfrm>
            <a:prstGeom prst="rect">
              <a:avLst/>
            </a:prstGeom>
            <a:noFill/>
            <a:ln w="20638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86932" tIns="43466" rIns="86932" bIns="43466"/>
            <a:lstStyle/>
            <a:p>
              <a:pPr defTabSz="873343"/>
              <a:r>
                <a:rPr lang="pt-BR" sz="1300" b="1" dirty="0"/>
                <a:t>Requisitos não funcionais</a:t>
              </a:r>
            </a:p>
          </p:txBody>
        </p:sp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1615" y="1605"/>
              <a:ext cx="3377" cy="285"/>
              <a:chOff x="1895" y="1616"/>
              <a:chExt cx="3674" cy="294"/>
            </a:xfrm>
          </p:grpSpPr>
          <p:sp>
            <p:nvSpPr>
              <p:cNvPr id="42033" name="Rectangle 6"/>
              <p:cNvSpPr>
                <a:spLocks noChangeArrowheads="1"/>
              </p:cNvSpPr>
              <p:nvPr/>
            </p:nvSpPr>
            <p:spPr bwMode="auto">
              <a:xfrm>
                <a:off x="1895" y="1616"/>
                <a:ext cx="771" cy="294"/>
              </a:xfrm>
              <a:prstGeom prst="rect">
                <a:avLst/>
              </a:prstGeom>
              <a:noFill/>
              <a:ln w="20638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86932" tIns="43466" rIns="86932" bIns="43466"/>
              <a:lstStyle/>
              <a:p>
                <a:pPr defTabSz="873343"/>
                <a:r>
                  <a:rPr lang="pt-BR" sz="1300" b="1" dirty="0"/>
                  <a:t>Requisitos do produto</a:t>
                </a:r>
              </a:p>
            </p:txBody>
          </p:sp>
          <p:sp>
            <p:nvSpPr>
              <p:cNvPr id="42034" name="Rectangle 7"/>
              <p:cNvSpPr>
                <a:spLocks noChangeArrowheads="1"/>
              </p:cNvSpPr>
              <p:nvPr/>
            </p:nvSpPr>
            <p:spPr bwMode="auto">
              <a:xfrm>
                <a:off x="3301" y="1616"/>
                <a:ext cx="953" cy="294"/>
              </a:xfrm>
              <a:prstGeom prst="rect">
                <a:avLst/>
              </a:prstGeom>
              <a:noFill/>
              <a:ln w="20638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86932" tIns="43466" rIns="86932" bIns="43466"/>
              <a:lstStyle/>
              <a:p>
                <a:pPr defTabSz="873343"/>
                <a:r>
                  <a:rPr lang="pt-BR" sz="1300" b="1" dirty="0"/>
                  <a:t>Requisitos organizacionais</a:t>
                </a:r>
              </a:p>
            </p:txBody>
          </p:sp>
          <p:sp>
            <p:nvSpPr>
              <p:cNvPr id="42035" name="Rectangle 8"/>
              <p:cNvSpPr>
                <a:spLocks noChangeArrowheads="1"/>
              </p:cNvSpPr>
              <p:nvPr/>
            </p:nvSpPr>
            <p:spPr bwMode="auto">
              <a:xfrm>
                <a:off x="4798" y="1616"/>
                <a:ext cx="771" cy="294"/>
              </a:xfrm>
              <a:prstGeom prst="rect">
                <a:avLst/>
              </a:prstGeom>
              <a:noFill/>
              <a:ln w="20638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86932" tIns="43466" rIns="86932" bIns="43466"/>
              <a:lstStyle/>
              <a:p>
                <a:pPr defTabSz="873343"/>
                <a:r>
                  <a:rPr lang="pt-BR" sz="1300" b="1" dirty="0"/>
                  <a:t>Requisitos externos</a:t>
                </a:r>
              </a:p>
            </p:txBody>
          </p:sp>
        </p:grpSp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322" y="3535"/>
              <a:ext cx="1835" cy="306"/>
              <a:chOff x="534" y="3635"/>
              <a:chExt cx="1996" cy="316"/>
            </a:xfrm>
          </p:grpSpPr>
          <p:sp>
            <p:nvSpPr>
              <p:cNvPr id="42031" name="Rectangle 10"/>
              <p:cNvSpPr>
                <a:spLocks noChangeArrowheads="1"/>
              </p:cNvSpPr>
              <p:nvPr/>
            </p:nvSpPr>
            <p:spPr bwMode="auto">
              <a:xfrm>
                <a:off x="534" y="3635"/>
                <a:ext cx="862" cy="294"/>
              </a:xfrm>
              <a:prstGeom prst="rect">
                <a:avLst/>
              </a:prstGeom>
              <a:noFill/>
              <a:ln w="20638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86932" tIns="43466" rIns="86932" bIns="43466"/>
              <a:lstStyle/>
              <a:p>
                <a:pPr defTabSz="873343"/>
                <a:r>
                  <a:rPr lang="pt-BR" sz="1300" b="1" dirty="0"/>
                  <a:t>Requisitos de desempenho</a:t>
                </a:r>
              </a:p>
            </p:txBody>
          </p:sp>
          <p:sp>
            <p:nvSpPr>
              <p:cNvPr id="42032" name="Rectangle 11"/>
              <p:cNvSpPr>
                <a:spLocks noChangeArrowheads="1"/>
              </p:cNvSpPr>
              <p:nvPr/>
            </p:nvSpPr>
            <p:spPr bwMode="auto">
              <a:xfrm>
                <a:off x="1623" y="3657"/>
                <a:ext cx="907" cy="294"/>
              </a:xfrm>
              <a:prstGeom prst="rect">
                <a:avLst/>
              </a:prstGeom>
              <a:noFill/>
              <a:ln w="20638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86932" tIns="43466" rIns="86932" bIns="43466"/>
              <a:lstStyle/>
              <a:p>
                <a:pPr defTabSz="873343"/>
                <a:r>
                  <a:rPr lang="pt-BR" sz="1300" b="1" dirty="0"/>
                  <a:t>Requisitos de espaço</a:t>
                </a:r>
              </a:p>
            </p:txBody>
          </p:sp>
        </p:grpSp>
        <p:grpSp>
          <p:nvGrpSpPr>
            <p:cNvPr id="5" name="Group 12"/>
            <p:cNvGrpSpPr>
              <a:grpSpLocks/>
            </p:cNvGrpSpPr>
            <p:nvPr/>
          </p:nvGrpSpPr>
          <p:grpSpPr bwMode="auto">
            <a:xfrm>
              <a:off x="0" y="2263"/>
              <a:ext cx="3116" cy="425"/>
              <a:chOff x="48" y="2296"/>
              <a:chExt cx="3390" cy="440"/>
            </a:xfrm>
          </p:grpSpPr>
          <p:sp>
            <p:nvSpPr>
              <p:cNvPr id="42026" name="Rectangle 13"/>
              <p:cNvSpPr>
                <a:spLocks noChangeArrowheads="1"/>
              </p:cNvSpPr>
              <p:nvPr/>
            </p:nvSpPr>
            <p:spPr bwMode="auto">
              <a:xfrm>
                <a:off x="48" y="2298"/>
                <a:ext cx="786" cy="438"/>
              </a:xfrm>
              <a:prstGeom prst="rect">
                <a:avLst/>
              </a:prstGeom>
              <a:noFill/>
              <a:ln w="20638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86932" tIns="43466" rIns="86932" bIns="43466"/>
              <a:lstStyle/>
              <a:p>
                <a:pPr defTabSz="873343"/>
                <a:r>
                  <a:rPr lang="pt-BR" sz="1300" b="1" dirty="0"/>
                  <a:t>Requisitos de facilidade de uso</a:t>
                </a:r>
              </a:p>
            </p:txBody>
          </p:sp>
          <p:grpSp>
            <p:nvGrpSpPr>
              <p:cNvPr id="6" name="Group 14"/>
              <p:cNvGrpSpPr>
                <a:grpSpLocks/>
              </p:cNvGrpSpPr>
              <p:nvPr/>
            </p:nvGrpSpPr>
            <p:grpSpPr bwMode="auto">
              <a:xfrm>
                <a:off x="912" y="2296"/>
                <a:ext cx="2526" cy="294"/>
                <a:chOff x="580" y="2296"/>
                <a:chExt cx="3084" cy="294"/>
              </a:xfrm>
            </p:grpSpPr>
            <p:sp>
              <p:nvSpPr>
                <p:cNvPr id="42028" name="Rectangle 15"/>
                <p:cNvSpPr>
                  <a:spLocks noChangeArrowheads="1"/>
                </p:cNvSpPr>
                <p:nvPr/>
              </p:nvSpPr>
              <p:spPr bwMode="auto">
                <a:xfrm>
                  <a:off x="580" y="2296"/>
                  <a:ext cx="998" cy="294"/>
                </a:xfrm>
                <a:prstGeom prst="rect">
                  <a:avLst/>
                </a:prstGeom>
                <a:noFill/>
                <a:ln w="20638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86932" tIns="43466" rIns="86932" bIns="43466"/>
                <a:lstStyle/>
                <a:p>
                  <a:pPr defTabSz="873343"/>
                  <a:r>
                    <a:rPr lang="pt-BR" sz="1300" b="1" dirty="0"/>
                    <a:t>Requisitos de eficiência</a:t>
                  </a:r>
                </a:p>
              </p:txBody>
            </p:sp>
            <p:sp>
              <p:nvSpPr>
                <p:cNvPr id="42029" name="Rectangle 16"/>
                <p:cNvSpPr>
                  <a:spLocks noChangeArrowheads="1"/>
                </p:cNvSpPr>
                <p:nvPr/>
              </p:nvSpPr>
              <p:spPr bwMode="auto">
                <a:xfrm>
                  <a:off x="1623" y="2296"/>
                  <a:ext cx="998" cy="294"/>
                </a:xfrm>
                <a:prstGeom prst="rect">
                  <a:avLst/>
                </a:prstGeom>
                <a:noFill/>
                <a:ln w="20638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86932" tIns="43466" rIns="86932" bIns="43466"/>
                <a:lstStyle/>
                <a:p>
                  <a:pPr defTabSz="873343"/>
                  <a:r>
                    <a:rPr lang="pt-BR" sz="1200" b="1" dirty="0"/>
                    <a:t>Requisitos de confiabilidade</a:t>
                  </a:r>
                </a:p>
              </p:txBody>
            </p:sp>
            <p:sp>
              <p:nvSpPr>
                <p:cNvPr id="42030" name="Rectangle 17"/>
                <p:cNvSpPr>
                  <a:spLocks noChangeArrowheads="1"/>
                </p:cNvSpPr>
                <p:nvPr/>
              </p:nvSpPr>
              <p:spPr bwMode="auto">
                <a:xfrm>
                  <a:off x="2666" y="2296"/>
                  <a:ext cx="998" cy="294"/>
                </a:xfrm>
                <a:prstGeom prst="rect">
                  <a:avLst/>
                </a:prstGeom>
                <a:noFill/>
                <a:ln w="20638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86932" tIns="43466" rIns="86932" bIns="43466"/>
                <a:lstStyle/>
                <a:p>
                  <a:pPr defTabSz="873343"/>
                  <a:r>
                    <a:rPr lang="pt-BR" sz="1300" b="1" dirty="0"/>
                    <a:t>Requisitos de portabilidade</a:t>
                  </a:r>
                </a:p>
              </p:txBody>
            </p:sp>
          </p:grpSp>
        </p:grpSp>
        <p:sp>
          <p:nvSpPr>
            <p:cNvPr id="41992" name="Rectangle 18"/>
            <p:cNvSpPr>
              <a:spLocks noChangeArrowheads="1"/>
            </p:cNvSpPr>
            <p:nvPr/>
          </p:nvSpPr>
          <p:spPr bwMode="auto">
            <a:xfrm>
              <a:off x="3486" y="2263"/>
              <a:ext cx="838" cy="284"/>
            </a:xfrm>
            <a:prstGeom prst="rect">
              <a:avLst/>
            </a:prstGeom>
            <a:noFill/>
            <a:ln w="20638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86932" tIns="43466" rIns="86932" bIns="43466"/>
            <a:lstStyle/>
            <a:p>
              <a:pPr defTabSz="873343"/>
              <a:r>
                <a:rPr lang="pt-BR" sz="1100" b="1" dirty="0"/>
                <a:t>Requisitos de interoperabilidade</a:t>
              </a:r>
            </a:p>
          </p:txBody>
        </p:sp>
        <p:sp>
          <p:nvSpPr>
            <p:cNvPr id="41993" name="Rectangle 19"/>
            <p:cNvSpPr>
              <a:spLocks noChangeArrowheads="1"/>
            </p:cNvSpPr>
            <p:nvPr/>
          </p:nvSpPr>
          <p:spPr bwMode="auto">
            <a:xfrm>
              <a:off x="4396" y="2263"/>
              <a:ext cx="590" cy="284"/>
            </a:xfrm>
            <a:prstGeom prst="rect">
              <a:avLst/>
            </a:prstGeom>
            <a:noFill/>
            <a:ln w="20638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86932" tIns="43466" rIns="86932" bIns="43466"/>
            <a:lstStyle/>
            <a:p>
              <a:pPr defTabSz="873343"/>
              <a:r>
                <a:rPr lang="pt-BR" sz="1300" b="1" dirty="0"/>
                <a:t>Requisitos não éticos</a:t>
              </a:r>
            </a:p>
          </p:txBody>
        </p:sp>
        <p:grpSp>
          <p:nvGrpSpPr>
            <p:cNvPr id="7" name="Group 20"/>
            <p:cNvGrpSpPr>
              <a:grpSpLocks/>
            </p:cNvGrpSpPr>
            <p:nvPr/>
          </p:nvGrpSpPr>
          <p:grpSpPr bwMode="auto">
            <a:xfrm>
              <a:off x="2031" y="2812"/>
              <a:ext cx="2460" cy="284"/>
              <a:chOff x="1352" y="2931"/>
              <a:chExt cx="3084" cy="294"/>
            </a:xfrm>
          </p:grpSpPr>
          <p:sp>
            <p:nvSpPr>
              <p:cNvPr id="42023" name="Rectangle 21"/>
              <p:cNvSpPr>
                <a:spLocks noChangeArrowheads="1"/>
              </p:cNvSpPr>
              <p:nvPr/>
            </p:nvSpPr>
            <p:spPr bwMode="auto">
              <a:xfrm>
                <a:off x="1352" y="2931"/>
                <a:ext cx="998" cy="294"/>
              </a:xfrm>
              <a:prstGeom prst="rect">
                <a:avLst/>
              </a:prstGeom>
              <a:noFill/>
              <a:ln w="20638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86932" tIns="43466" rIns="86932" bIns="43466"/>
              <a:lstStyle/>
              <a:p>
                <a:pPr defTabSz="873343"/>
                <a:r>
                  <a:rPr lang="pt-BR" sz="1300" b="1" dirty="0"/>
                  <a:t>Requisitos de entrega</a:t>
                </a:r>
              </a:p>
            </p:txBody>
          </p:sp>
          <p:sp>
            <p:nvSpPr>
              <p:cNvPr id="42024" name="Rectangle 22"/>
              <p:cNvSpPr>
                <a:spLocks noChangeArrowheads="1"/>
              </p:cNvSpPr>
              <p:nvPr/>
            </p:nvSpPr>
            <p:spPr bwMode="auto">
              <a:xfrm>
                <a:off x="2395" y="2931"/>
                <a:ext cx="998" cy="294"/>
              </a:xfrm>
              <a:prstGeom prst="rect">
                <a:avLst/>
              </a:prstGeom>
              <a:noFill/>
              <a:ln w="20638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86932" tIns="43466" rIns="86932" bIns="43466"/>
              <a:lstStyle/>
              <a:p>
                <a:pPr defTabSz="873343"/>
                <a:r>
                  <a:rPr lang="pt-BR" sz="1300" b="1" dirty="0"/>
                  <a:t>Requisitos de implementação</a:t>
                </a:r>
              </a:p>
            </p:txBody>
          </p:sp>
          <p:sp>
            <p:nvSpPr>
              <p:cNvPr id="42025" name="Rectangle 23"/>
              <p:cNvSpPr>
                <a:spLocks noChangeArrowheads="1"/>
              </p:cNvSpPr>
              <p:nvPr/>
            </p:nvSpPr>
            <p:spPr bwMode="auto">
              <a:xfrm>
                <a:off x="3438" y="2931"/>
                <a:ext cx="998" cy="294"/>
              </a:xfrm>
              <a:prstGeom prst="rect">
                <a:avLst/>
              </a:prstGeom>
              <a:noFill/>
              <a:ln w="20638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86932" tIns="43466" rIns="86932" bIns="43466"/>
              <a:lstStyle/>
              <a:p>
                <a:pPr defTabSz="873343"/>
                <a:r>
                  <a:rPr lang="pt-BR" sz="1300" b="1" dirty="0"/>
                  <a:t>Requisitos de padrões</a:t>
                </a:r>
              </a:p>
            </p:txBody>
          </p:sp>
        </p:grpSp>
        <p:sp>
          <p:nvSpPr>
            <p:cNvPr id="41995" name="Rectangle 24"/>
            <p:cNvSpPr>
              <a:spLocks noChangeArrowheads="1"/>
            </p:cNvSpPr>
            <p:nvPr/>
          </p:nvSpPr>
          <p:spPr bwMode="auto">
            <a:xfrm>
              <a:off x="5030" y="2271"/>
              <a:ext cx="604" cy="284"/>
            </a:xfrm>
            <a:prstGeom prst="rect">
              <a:avLst/>
            </a:prstGeom>
            <a:noFill/>
            <a:ln w="20638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86932" tIns="43466" rIns="86932" bIns="43466"/>
            <a:lstStyle/>
            <a:p>
              <a:pPr defTabSz="873343"/>
              <a:r>
                <a:rPr lang="pt-BR" sz="1300" b="1" dirty="0"/>
                <a:t>Requisitos legais</a:t>
              </a:r>
            </a:p>
          </p:txBody>
        </p:sp>
        <p:sp>
          <p:nvSpPr>
            <p:cNvPr id="41996" name="Rectangle 25"/>
            <p:cNvSpPr>
              <a:spLocks noChangeArrowheads="1"/>
            </p:cNvSpPr>
            <p:nvPr/>
          </p:nvSpPr>
          <p:spPr bwMode="auto">
            <a:xfrm>
              <a:off x="3648" y="3518"/>
              <a:ext cx="918" cy="284"/>
            </a:xfrm>
            <a:prstGeom prst="rect">
              <a:avLst/>
            </a:prstGeom>
            <a:noFill/>
            <a:ln w="20638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86932" tIns="43466" rIns="86932" bIns="43466"/>
            <a:lstStyle/>
            <a:p>
              <a:pPr defTabSz="873343"/>
              <a:r>
                <a:rPr lang="pt-BR" sz="1300" b="1" dirty="0"/>
                <a:t>Requisitos de privacidade</a:t>
              </a:r>
            </a:p>
          </p:txBody>
        </p:sp>
        <p:sp>
          <p:nvSpPr>
            <p:cNvPr id="41997" name="Rectangle 26"/>
            <p:cNvSpPr>
              <a:spLocks noChangeArrowheads="1"/>
            </p:cNvSpPr>
            <p:nvPr/>
          </p:nvSpPr>
          <p:spPr bwMode="auto">
            <a:xfrm>
              <a:off x="4721" y="3518"/>
              <a:ext cx="883" cy="284"/>
            </a:xfrm>
            <a:prstGeom prst="rect">
              <a:avLst/>
            </a:prstGeom>
            <a:noFill/>
            <a:ln w="20638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86932" tIns="43466" rIns="86932" bIns="43466"/>
            <a:lstStyle/>
            <a:p>
              <a:pPr defTabSz="873343"/>
              <a:r>
                <a:rPr lang="pt-BR" sz="1300" b="1" dirty="0"/>
                <a:t>Requisitos de segurança</a:t>
              </a:r>
            </a:p>
          </p:txBody>
        </p:sp>
        <p:sp>
          <p:nvSpPr>
            <p:cNvPr id="41998" name="Line 27"/>
            <p:cNvSpPr>
              <a:spLocks noChangeShapeType="1"/>
            </p:cNvSpPr>
            <p:nvPr/>
          </p:nvSpPr>
          <p:spPr bwMode="auto">
            <a:xfrm>
              <a:off x="1906" y="1386"/>
              <a:ext cx="275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999" name="Line 28"/>
            <p:cNvSpPr>
              <a:spLocks noChangeShapeType="1"/>
            </p:cNvSpPr>
            <p:nvPr/>
          </p:nvSpPr>
          <p:spPr bwMode="auto">
            <a:xfrm>
              <a:off x="3324" y="1166"/>
              <a:ext cx="0" cy="43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00" name="Line 29"/>
            <p:cNvSpPr>
              <a:spLocks noChangeShapeType="1"/>
            </p:cNvSpPr>
            <p:nvPr/>
          </p:nvSpPr>
          <p:spPr bwMode="auto">
            <a:xfrm>
              <a:off x="3324" y="1912"/>
              <a:ext cx="0" cy="87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01" name="Line 30"/>
            <p:cNvSpPr>
              <a:spLocks noChangeShapeType="1"/>
            </p:cNvSpPr>
            <p:nvPr/>
          </p:nvSpPr>
          <p:spPr bwMode="auto">
            <a:xfrm>
              <a:off x="2407" y="2657"/>
              <a:ext cx="170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02" name="Line 31"/>
            <p:cNvSpPr>
              <a:spLocks noChangeShapeType="1"/>
            </p:cNvSpPr>
            <p:nvPr/>
          </p:nvSpPr>
          <p:spPr bwMode="auto">
            <a:xfrm>
              <a:off x="2407" y="2657"/>
              <a:ext cx="0" cy="13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03" name="Line 32"/>
            <p:cNvSpPr>
              <a:spLocks noChangeShapeType="1"/>
            </p:cNvSpPr>
            <p:nvPr/>
          </p:nvSpPr>
          <p:spPr bwMode="auto">
            <a:xfrm>
              <a:off x="4116" y="2657"/>
              <a:ext cx="0" cy="13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04" name="Line 33"/>
            <p:cNvSpPr>
              <a:spLocks noChangeShapeType="1"/>
            </p:cNvSpPr>
            <p:nvPr/>
          </p:nvSpPr>
          <p:spPr bwMode="auto">
            <a:xfrm>
              <a:off x="1906" y="1386"/>
              <a:ext cx="0" cy="21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05" name="Line 34"/>
            <p:cNvSpPr>
              <a:spLocks noChangeShapeType="1"/>
            </p:cNvSpPr>
            <p:nvPr/>
          </p:nvSpPr>
          <p:spPr bwMode="auto">
            <a:xfrm>
              <a:off x="4659" y="1386"/>
              <a:ext cx="0" cy="21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06" name="Line 35"/>
            <p:cNvSpPr>
              <a:spLocks noChangeShapeType="1"/>
            </p:cNvSpPr>
            <p:nvPr/>
          </p:nvSpPr>
          <p:spPr bwMode="auto">
            <a:xfrm>
              <a:off x="239" y="2043"/>
              <a:ext cx="250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07" name="Line 36"/>
            <p:cNvSpPr>
              <a:spLocks noChangeShapeType="1"/>
            </p:cNvSpPr>
            <p:nvPr/>
          </p:nvSpPr>
          <p:spPr bwMode="auto">
            <a:xfrm>
              <a:off x="1198" y="2526"/>
              <a:ext cx="0" cy="83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08" name="Line 37"/>
            <p:cNvSpPr>
              <a:spLocks noChangeShapeType="1"/>
            </p:cNvSpPr>
            <p:nvPr/>
          </p:nvSpPr>
          <p:spPr bwMode="auto">
            <a:xfrm>
              <a:off x="698" y="3359"/>
              <a:ext cx="108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09" name="Line 38"/>
            <p:cNvSpPr>
              <a:spLocks noChangeShapeType="1"/>
            </p:cNvSpPr>
            <p:nvPr/>
          </p:nvSpPr>
          <p:spPr bwMode="auto">
            <a:xfrm>
              <a:off x="698" y="3359"/>
              <a:ext cx="0" cy="17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10" name="Line 39"/>
            <p:cNvSpPr>
              <a:spLocks noChangeShapeType="1"/>
            </p:cNvSpPr>
            <p:nvPr/>
          </p:nvSpPr>
          <p:spPr bwMode="auto">
            <a:xfrm>
              <a:off x="1781" y="3359"/>
              <a:ext cx="0" cy="17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11" name="Line 40"/>
            <p:cNvSpPr>
              <a:spLocks noChangeShapeType="1"/>
            </p:cNvSpPr>
            <p:nvPr/>
          </p:nvSpPr>
          <p:spPr bwMode="auto">
            <a:xfrm flipV="1">
              <a:off x="1198" y="2043"/>
              <a:ext cx="0" cy="22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12" name="Line 41"/>
            <p:cNvSpPr>
              <a:spLocks noChangeShapeType="1"/>
            </p:cNvSpPr>
            <p:nvPr/>
          </p:nvSpPr>
          <p:spPr bwMode="auto">
            <a:xfrm flipV="1">
              <a:off x="2740" y="2043"/>
              <a:ext cx="0" cy="22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13" name="Line 42"/>
            <p:cNvSpPr>
              <a:spLocks noChangeShapeType="1"/>
            </p:cNvSpPr>
            <p:nvPr/>
          </p:nvSpPr>
          <p:spPr bwMode="auto">
            <a:xfrm>
              <a:off x="1906" y="1912"/>
              <a:ext cx="0" cy="35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14" name="Line 43"/>
            <p:cNvSpPr>
              <a:spLocks noChangeShapeType="1"/>
            </p:cNvSpPr>
            <p:nvPr/>
          </p:nvSpPr>
          <p:spPr bwMode="auto">
            <a:xfrm>
              <a:off x="3908" y="2043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15" name="Line 44"/>
            <p:cNvSpPr>
              <a:spLocks noChangeShapeType="1"/>
            </p:cNvSpPr>
            <p:nvPr/>
          </p:nvSpPr>
          <p:spPr bwMode="auto">
            <a:xfrm>
              <a:off x="3908" y="2043"/>
              <a:ext cx="0" cy="22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16" name="Line 45"/>
            <p:cNvSpPr>
              <a:spLocks noChangeShapeType="1"/>
            </p:cNvSpPr>
            <p:nvPr/>
          </p:nvSpPr>
          <p:spPr bwMode="auto">
            <a:xfrm>
              <a:off x="4825" y="1912"/>
              <a:ext cx="0" cy="35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17" name="Line 46"/>
            <p:cNvSpPr>
              <a:spLocks noChangeShapeType="1"/>
            </p:cNvSpPr>
            <p:nvPr/>
          </p:nvSpPr>
          <p:spPr bwMode="auto">
            <a:xfrm>
              <a:off x="221" y="2039"/>
              <a:ext cx="0" cy="23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18" name="Line 47"/>
            <p:cNvSpPr>
              <a:spLocks noChangeShapeType="1"/>
            </p:cNvSpPr>
            <p:nvPr/>
          </p:nvSpPr>
          <p:spPr bwMode="auto">
            <a:xfrm>
              <a:off x="5471" y="2039"/>
              <a:ext cx="0" cy="23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19" name="Line 48"/>
            <p:cNvSpPr>
              <a:spLocks noChangeShapeType="1"/>
            </p:cNvSpPr>
            <p:nvPr/>
          </p:nvSpPr>
          <p:spPr bwMode="auto">
            <a:xfrm>
              <a:off x="5207" y="2549"/>
              <a:ext cx="0" cy="74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20" name="Line 49"/>
            <p:cNvSpPr>
              <a:spLocks noChangeShapeType="1"/>
            </p:cNvSpPr>
            <p:nvPr/>
          </p:nvSpPr>
          <p:spPr bwMode="auto">
            <a:xfrm>
              <a:off x="4148" y="3292"/>
              <a:ext cx="127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21" name="Line 50"/>
            <p:cNvSpPr>
              <a:spLocks noChangeShapeType="1"/>
            </p:cNvSpPr>
            <p:nvPr/>
          </p:nvSpPr>
          <p:spPr bwMode="auto">
            <a:xfrm>
              <a:off x="4148" y="3292"/>
              <a:ext cx="0" cy="23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22" name="Line 51"/>
            <p:cNvSpPr>
              <a:spLocks noChangeShapeType="1"/>
            </p:cNvSpPr>
            <p:nvPr/>
          </p:nvSpPr>
          <p:spPr bwMode="auto">
            <a:xfrm>
              <a:off x="5427" y="3292"/>
              <a:ext cx="0" cy="23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86362" tIns="42424" rIns="86362" bIns="42424">
            <a:normAutofit fontScale="90000"/>
          </a:bodyPr>
          <a:lstStyle/>
          <a:p>
            <a:r>
              <a:rPr lang="pt-BR" sz="3600" dirty="0" smtClean="0"/>
              <a:t>Classificação dos </a:t>
            </a:r>
            <a:r>
              <a:rPr lang="pt-BR" dirty="0" smtClean="0"/>
              <a:t>Requisitos</a:t>
            </a:r>
            <a:r>
              <a:rPr lang="pt-BR" sz="3600" dirty="0" smtClean="0"/>
              <a:t> </a:t>
            </a:r>
            <a:br>
              <a:rPr lang="pt-BR" sz="3600" dirty="0" smtClean="0"/>
            </a:br>
            <a:r>
              <a:rPr lang="pt-BR" sz="3600" dirty="0" smtClean="0"/>
              <a:t>Não Funcionais 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86362" tIns="42424" rIns="86362" bIns="42424">
            <a:normAutofit fontScale="92500" lnSpcReduction="10000"/>
          </a:bodyPr>
          <a:lstStyle/>
          <a:p>
            <a:r>
              <a:rPr lang="pt-BR" b="1" smtClean="0">
                <a:solidFill>
                  <a:schemeClr val="accent1"/>
                </a:solidFill>
              </a:rPr>
              <a:t>Requisitos de produtos</a:t>
            </a:r>
          </a:p>
          <a:p>
            <a:pPr lvl="1"/>
            <a:r>
              <a:rPr lang="pt-BR" smtClean="0"/>
              <a:t>Requisitos que especificam o comportamento do produto. Ex. portabilidade; velocidade de execução; confiabilidade, etc. </a:t>
            </a:r>
          </a:p>
          <a:p>
            <a:r>
              <a:rPr lang="pt-BR" b="1" smtClean="0">
                <a:solidFill>
                  <a:schemeClr val="accent1"/>
                </a:solidFill>
              </a:rPr>
              <a:t>Requisitos da organização</a:t>
            </a:r>
            <a:r>
              <a:rPr lang="pt-BR" smtClean="0"/>
              <a:t> </a:t>
            </a:r>
          </a:p>
          <a:p>
            <a:pPr lvl="1"/>
            <a:r>
              <a:rPr lang="pt-BR" smtClean="0"/>
              <a:t>Requisitos decorrentes de políticas e procedimentos organizacionais. Ex.  padrões, infra-estrutura, etc. </a:t>
            </a:r>
          </a:p>
          <a:p>
            <a:r>
              <a:rPr lang="pt-BR" b="1" smtClean="0">
                <a:solidFill>
                  <a:schemeClr val="accent1"/>
                </a:solidFill>
              </a:rPr>
              <a:t>Requisitos externos </a:t>
            </a:r>
          </a:p>
          <a:p>
            <a:pPr lvl="1"/>
            <a:r>
              <a:rPr lang="pt-BR" smtClean="0"/>
              <a:t>Requisitos decorrentes de fatores externos ao sistema e ao processo de desenvolvimento. Ex. requisitos de interoperabilidade, legislação, etc. </a:t>
            </a:r>
            <a:endParaRPr lang="en-GB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86362" tIns="42424" rIns="86362" bIns="42424">
            <a:normAutofit fontScale="90000"/>
          </a:bodyPr>
          <a:lstStyle/>
          <a:p>
            <a:r>
              <a:rPr lang="pt-BR" sz="3600" dirty="0" smtClean="0"/>
              <a:t>Métricas de Requisitos </a:t>
            </a:r>
            <a:br>
              <a:rPr lang="pt-BR" sz="3600" dirty="0" smtClean="0"/>
            </a:br>
            <a:r>
              <a:rPr lang="pt-BR" sz="3600" dirty="0" smtClean="0"/>
              <a:t>Não Funcionais</a:t>
            </a:r>
          </a:p>
        </p:txBody>
      </p:sp>
      <p:grpSp>
        <p:nvGrpSpPr>
          <p:cNvPr id="2" name="Group 3"/>
          <p:cNvGrpSpPr>
            <a:grpSpLocks noChangeAspect="1"/>
          </p:cNvGrpSpPr>
          <p:nvPr/>
        </p:nvGrpSpPr>
        <p:grpSpPr bwMode="auto">
          <a:xfrm>
            <a:off x="516502" y="1829048"/>
            <a:ext cx="8291134" cy="4647952"/>
            <a:chOff x="729" y="960"/>
            <a:chExt cx="4802" cy="3339"/>
          </a:xfrm>
        </p:grpSpPr>
        <p:sp>
          <p:nvSpPr>
            <p:cNvPr id="44036" name="AutoShape 4"/>
            <p:cNvSpPr>
              <a:spLocks noChangeAspect="1" noChangeArrowheads="1" noTextEdit="1"/>
            </p:cNvSpPr>
            <p:nvPr/>
          </p:nvSpPr>
          <p:spPr bwMode="auto">
            <a:xfrm>
              <a:off x="729" y="960"/>
              <a:ext cx="4738" cy="33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37" name="Rectangle 5"/>
            <p:cNvSpPr>
              <a:spLocks noChangeArrowheads="1"/>
            </p:cNvSpPr>
            <p:nvPr/>
          </p:nvSpPr>
          <p:spPr bwMode="auto">
            <a:xfrm>
              <a:off x="808" y="960"/>
              <a:ext cx="711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73343"/>
              <a:r>
                <a:rPr lang="pt-BR" sz="1900" b="1" dirty="0">
                  <a:solidFill>
                    <a:srgbClr val="000000"/>
                  </a:solidFill>
                </a:rPr>
                <a:t>Propriedade</a:t>
              </a:r>
              <a:endParaRPr lang="pt-BR" dirty="0"/>
            </a:p>
          </p:txBody>
        </p:sp>
        <p:sp>
          <p:nvSpPr>
            <p:cNvPr id="44038" name="Rectangle 6"/>
            <p:cNvSpPr>
              <a:spLocks noChangeArrowheads="1"/>
            </p:cNvSpPr>
            <p:nvPr/>
          </p:nvSpPr>
          <p:spPr bwMode="auto">
            <a:xfrm>
              <a:off x="2526" y="960"/>
              <a:ext cx="427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73343"/>
              <a:r>
                <a:rPr lang="pt-BR" sz="1900" b="1" dirty="0">
                  <a:solidFill>
                    <a:srgbClr val="000000"/>
                  </a:solidFill>
                </a:rPr>
                <a:t>Métrica</a:t>
              </a:r>
              <a:endParaRPr lang="pt-BR" dirty="0"/>
            </a:p>
          </p:txBody>
        </p:sp>
        <p:sp>
          <p:nvSpPr>
            <p:cNvPr id="44039" name="Line 7"/>
            <p:cNvSpPr>
              <a:spLocks noChangeShapeType="1"/>
            </p:cNvSpPr>
            <p:nvPr/>
          </p:nvSpPr>
          <p:spPr bwMode="auto">
            <a:xfrm>
              <a:off x="729" y="960"/>
              <a:ext cx="1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40" name="Line 8"/>
            <p:cNvSpPr>
              <a:spLocks noChangeShapeType="1"/>
            </p:cNvSpPr>
            <p:nvPr/>
          </p:nvSpPr>
          <p:spPr bwMode="auto">
            <a:xfrm>
              <a:off x="729" y="960"/>
              <a:ext cx="1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41" name="Line 9"/>
            <p:cNvSpPr>
              <a:spLocks noChangeShapeType="1"/>
            </p:cNvSpPr>
            <p:nvPr/>
          </p:nvSpPr>
          <p:spPr bwMode="auto">
            <a:xfrm>
              <a:off x="745" y="960"/>
              <a:ext cx="1685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42" name="Line 10"/>
            <p:cNvSpPr>
              <a:spLocks noChangeShapeType="1"/>
            </p:cNvSpPr>
            <p:nvPr/>
          </p:nvSpPr>
          <p:spPr bwMode="auto">
            <a:xfrm>
              <a:off x="2446" y="960"/>
              <a:ext cx="1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43" name="Line 11"/>
            <p:cNvSpPr>
              <a:spLocks noChangeShapeType="1"/>
            </p:cNvSpPr>
            <p:nvPr/>
          </p:nvSpPr>
          <p:spPr bwMode="auto">
            <a:xfrm>
              <a:off x="2462" y="960"/>
              <a:ext cx="2894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44" name="Line 12"/>
            <p:cNvSpPr>
              <a:spLocks noChangeShapeType="1"/>
            </p:cNvSpPr>
            <p:nvPr/>
          </p:nvSpPr>
          <p:spPr bwMode="auto">
            <a:xfrm>
              <a:off x="5372" y="960"/>
              <a:ext cx="1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45" name="Line 13"/>
            <p:cNvSpPr>
              <a:spLocks noChangeShapeType="1"/>
            </p:cNvSpPr>
            <p:nvPr/>
          </p:nvSpPr>
          <p:spPr bwMode="auto">
            <a:xfrm>
              <a:off x="5372" y="960"/>
              <a:ext cx="1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46" name="Line 14"/>
            <p:cNvSpPr>
              <a:spLocks noChangeShapeType="1"/>
            </p:cNvSpPr>
            <p:nvPr/>
          </p:nvSpPr>
          <p:spPr bwMode="auto">
            <a:xfrm>
              <a:off x="729" y="976"/>
              <a:ext cx="1" cy="159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47" name="Line 15"/>
            <p:cNvSpPr>
              <a:spLocks noChangeShapeType="1"/>
            </p:cNvSpPr>
            <p:nvPr/>
          </p:nvSpPr>
          <p:spPr bwMode="auto">
            <a:xfrm>
              <a:off x="2446" y="976"/>
              <a:ext cx="1" cy="159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48" name="Line 16"/>
            <p:cNvSpPr>
              <a:spLocks noChangeShapeType="1"/>
            </p:cNvSpPr>
            <p:nvPr/>
          </p:nvSpPr>
          <p:spPr bwMode="auto">
            <a:xfrm>
              <a:off x="5372" y="976"/>
              <a:ext cx="1" cy="159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49" name="Rectangle 17"/>
            <p:cNvSpPr>
              <a:spLocks noChangeArrowheads="1"/>
            </p:cNvSpPr>
            <p:nvPr/>
          </p:nvSpPr>
          <p:spPr bwMode="auto">
            <a:xfrm>
              <a:off x="808" y="1150"/>
              <a:ext cx="638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73343"/>
              <a:r>
                <a:rPr lang="pt-BR" sz="1900" dirty="0">
                  <a:solidFill>
                    <a:srgbClr val="000000"/>
                  </a:solidFill>
                </a:rPr>
                <a:t>Velocidade</a:t>
              </a:r>
              <a:endParaRPr lang="pt-BR" dirty="0"/>
            </a:p>
          </p:txBody>
        </p:sp>
        <p:sp>
          <p:nvSpPr>
            <p:cNvPr id="44050" name="Rectangle 18"/>
            <p:cNvSpPr>
              <a:spLocks noChangeArrowheads="1"/>
            </p:cNvSpPr>
            <p:nvPr/>
          </p:nvSpPr>
          <p:spPr bwMode="auto">
            <a:xfrm>
              <a:off x="2526" y="1150"/>
              <a:ext cx="1881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73343"/>
              <a:r>
                <a:rPr lang="pt-BR" sz="1900" dirty="0">
                  <a:solidFill>
                    <a:srgbClr val="000000"/>
                  </a:solidFill>
                </a:rPr>
                <a:t>Transações processadas/segundo</a:t>
              </a:r>
              <a:endParaRPr lang="pt-BR" dirty="0"/>
            </a:p>
          </p:txBody>
        </p:sp>
        <p:sp>
          <p:nvSpPr>
            <p:cNvPr id="44051" name="Rectangle 19"/>
            <p:cNvSpPr>
              <a:spLocks noChangeArrowheads="1"/>
            </p:cNvSpPr>
            <p:nvPr/>
          </p:nvSpPr>
          <p:spPr bwMode="auto">
            <a:xfrm>
              <a:off x="2526" y="1326"/>
              <a:ext cx="2134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73343"/>
              <a:r>
                <a:rPr lang="pt-BR" sz="1900" dirty="0">
                  <a:solidFill>
                    <a:srgbClr val="000000"/>
                  </a:solidFill>
                </a:rPr>
                <a:t>Tempo de resposta ao usuário/evento</a:t>
              </a:r>
              <a:endParaRPr lang="pt-BR" dirty="0"/>
            </a:p>
          </p:txBody>
        </p:sp>
        <p:sp>
          <p:nvSpPr>
            <p:cNvPr id="44052" name="Rectangle 20"/>
            <p:cNvSpPr>
              <a:spLocks noChangeArrowheads="1"/>
            </p:cNvSpPr>
            <p:nvPr/>
          </p:nvSpPr>
          <p:spPr bwMode="auto">
            <a:xfrm>
              <a:off x="2526" y="1501"/>
              <a:ext cx="1434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73343"/>
              <a:r>
                <a:rPr lang="pt-BR" sz="1900" dirty="0">
                  <a:solidFill>
                    <a:srgbClr val="000000"/>
                  </a:solidFill>
                </a:rPr>
                <a:t>Tempo de </a:t>
              </a:r>
              <a:r>
                <a:rPr lang="pt-BR" sz="1900" dirty="0" err="1">
                  <a:solidFill>
                    <a:srgbClr val="000000"/>
                  </a:solidFill>
                </a:rPr>
                <a:t>refresh</a:t>
              </a:r>
              <a:r>
                <a:rPr lang="pt-BR" sz="1900" dirty="0">
                  <a:solidFill>
                    <a:srgbClr val="000000"/>
                  </a:solidFill>
                </a:rPr>
                <a:t> da tela</a:t>
              </a:r>
              <a:endParaRPr lang="pt-BR" dirty="0"/>
            </a:p>
          </p:txBody>
        </p:sp>
        <p:sp>
          <p:nvSpPr>
            <p:cNvPr id="44053" name="Line 21"/>
            <p:cNvSpPr>
              <a:spLocks noChangeShapeType="1"/>
            </p:cNvSpPr>
            <p:nvPr/>
          </p:nvSpPr>
          <p:spPr bwMode="auto">
            <a:xfrm>
              <a:off x="729" y="1151"/>
              <a:ext cx="1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54" name="Line 22"/>
            <p:cNvSpPr>
              <a:spLocks noChangeShapeType="1"/>
            </p:cNvSpPr>
            <p:nvPr/>
          </p:nvSpPr>
          <p:spPr bwMode="auto">
            <a:xfrm>
              <a:off x="745" y="1151"/>
              <a:ext cx="1685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55" name="Line 23"/>
            <p:cNvSpPr>
              <a:spLocks noChangeShapeType="1"/>
            </p:cNvSpPr>
            <p:nvPr/>
          </p:nvSpPr>
          <p:spPr bwMode="auto">
            <a:xfrm>
              <a:off x="2446" y="1151"/>
              <a:ext cx="1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56" name="Line 24"/>
            <p:cNvSpPr>
              <a:spLocks noChangeShapeType="1"/>
            </p:cNvSpPr>
            <p:nvPr/>
          </p:nvSpPr>
          <p:spPr bwMode="auto">
            <a:xfrm>
              <a:off x="2462" y="1151"/>
              <a:ext cx="2894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57" name="Line 25"/>
            <p:cNvSpPr>
              <a:spLocks noChangeShapeType="1"/>
            </p:cNvSpPr>
            <p:nvPr/>
          </p:nvSpPr>
          <p:spPr bwMode="auto">
            <a:xfrm>
              <a:off x="5372" y="1151"/>
              <a:ext cx="1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58" name="Line 26"/>
            <p:cNvSpPr>
              <a:spLocks noChangeShapeType="1"/>
            </p:cNvSpPr>
            <p:nvPr/>
          </p:nvSpPr>
          <p:spPr bwMode="auto">
            <a:xfrm>
              <a:off x="729" y="1167"/>
              <a:ext cx="1" cy="509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59" name="Line 27"/>
            <p:cNvSpPr>
              <a:spLocks noChangeShapeType="1"/>
            </p:cNvSpPr>
            <p:nvPr/>
          </p:nvSpPr>
          <p:spPr bwMode="auto">
            <a:xfrm>
              <a:off x="2446" y="1167"/>
              <a:ext cx="1" cy="509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60" name="Line 28"/>
            <p:cNvSpPr>
              <a:spLocks noChangeShapeType="1"/>
            </p:cNvSpPr>
            <p:nvPr/>
          </p:nvSpPr>
          <p:spPr bwMode="auto">
            <a:xfrm>
              <a:off x="5372" y="1167"/>
              <a:ext cx="1" cy="509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61" name="Rectangle 29"/>
            <p:cNvSpPr>
              <a:spLocks noChangeArrowheads="1"/>
            </p:cNvSpPr>
            <p:nvPr/>
          </p:nvSpPr>
          <p:spPr bwMode="auto">
            <a:xfrm>
              <a:off x="808" y="1691"/>
              <a:ext cx="496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73343"/>
              <a:r>
                <a:rPr lang="pt-BR" sz="1900" dirty="0">
                  <a:solidFill>
                    <a:srgbClr val="000000"/>
                  </a:solidFill>
                </a:rPr>
                <a:t>Tamanho</a:t>
              </a:r>
              <a:endParaRPr lang="pt-BR" dirty="0"/>
            </a:p>
          </p:txBody>
        </p:sp>
        <p:sp>
          <p:nvSpPr>
            <p:cNvPr id="44062" name="Rectangle 30"/>
            <p:cNvSpPr>
              <a:spLocks noChangeArrowheads="1"/>
            </p:cNvSpPr>
            <p:nvPr/>
          </p:nvSpPr>
          <p:spPr bwMode="auto">
            <a:xfrm>
              <a:off x="2526" y="1691"/>
              <a:ext cx="414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73343"/>
              <a:r>
                <a:rPr lang="pt-BR" sz="1900" dirty="0">
                  <a:solidFill>
                    <a:srgbClr val="000000"/>
                  </a:solidFill>
                </a:rPr>
                <a:t>K Bytes</a:t>
              </a:r>
              <a:endParaRPr lang="pt-BR" dirty="0"/>
            </a:p>
          </p:txBody>
        </p:sp>
        <p:sp>
          <p:nvSpPr>
            <p:cNvPr id="44063" name="Rectangle 31"/>
            <p:cNvSpPr>
              <a:spLocks noChangeArrowheads="1"/>
            </p:cNvSpPr>
            <p:nvPr/>
          </p:nvSpPr>
          <p:spPr bwMode="auto">
            <a:xfrm>
              <a:off x="2526" y="1865"/>
              <a:ext cx="1431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73343"/>
              <a:r>
                <a:rPr lang="pt-BR" sz="1900" dirty="0">
                  <a:solidFill>
                    <a:srgbClr val="000000"/>
                  </a:solidFill>
                </a:rPr>
                <a:t>Número de chips de RAM</a:t>
              </a:r>
              <a:endParaRPr lang="pt-BR" dirty="0"/>
            </a:p>
          </p:txBody>
        </p:sp>
        <p:sp>
          <p:nvSpPr>
            <p:cNvPr id="44064" name="Line 32"/>
            <p:cNvSpPr>
              <a:spLocks noChangeShapeType="1"/>
            </p:cNvSpPr>
            <p:nvPr/>
          </p:nvSpPr>
          <p:spPr bwMode="auto">
            <a:xfrm>
              <a:off x="729" y="1691"/>
              <a:ext cx="1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65" name="Line 33"/>
            <p:cNvSpPr>
              <a:spLocks noChangeShapeType="1"/>
            </p:cNvSpPr>
            <p:nvPr/>
          </p:nvSpPr>
          <p:spPr bwMode="auto">
            <a:xfrm>
              <a:off x="745" y="1691"/>
              <a:ext cx="1685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66" name="Line 34"/>
            <p:cNvSpPr>
              <a:spLocks noChangeShapeType="1"/>
            </p:cNvSpPr>
            <p:nvPr/>
          </p:nvSpPr>
          <p:spPr bwMode="auto">
            <a:xfrm>
              <a:off x="2446" y="1691"/>
              <a:ext cx="1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67" name="Line 35"/>
            <p:cNvSpPr>
              <a:spLocks noChangeShapeType="1"/>
            </p:cNvSpPr>
            <p:nvPr/>
          </p:nvSpPr>
          <p:spPr bwMode="auto">
            <a:xfrm>
              <a:off x="2462" y="1691"/>
              <a:ext cx="2894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68" name="Line 36"/>
            <p:cNvSpPr>
              <a:spLocks noChangeShapeType="1"/>
            </p:cNvSpPr>
            <p:nvPr/>
          </p:nvSpPr>
          <p:spPr bwMode="auto">
            <a:xfrm>
              <a:off x="5372" y="1691"/>
              <a:ext cx="1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69" name="Line 37"/>
            <p:cNvSpPr>
              <a:spLocks noChangeShapeType="1"/>
            </p:cNvSpPr>
            <p:nvPr/>
          </p:nvSpPr>
          <p:spPr bwMode="auto">
            <a:xfrm>
              <a:off x="729" y="1707"/>
              <a:ext cx="1" cy="334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70" name="Line 38"/>
            <p:cNvSpPr>
              <a:spLocks noChangeShapeType="1"/>
            </p:cNvSpPr>
            <p:nvPr/>
          </p:nvSpPr>
          <p:spPr bwMode="auto">
            <a:xfrm>
              <a:off x="2446" y="1707"/>
              <a:ext cx="1" cy="334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71" name="Line 39"/>
            <p:cNvSpPr>
              <a:spLocks noChangeShapeType="1"/>
            </p:cNvSpPr>
            <p:nvPr/>
          </p:nvSpPr>
          <p:spPr bwMode="auto">
            <a:xfrm>
              <a:off x="5372" y="1707"/>
              <a:ext cx="1" cy="334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72" name="Rectangle 40"/>
            <p:cNvSpPr>
              <a:spLocks noChangeArrowheads="1"/>
            </p:cNvSpPr>
            <p:nvPr/>
          </p:nvSpPr>
          <p:spPr bwMode="auto">
            <a:xfrm>
              <a:off x="808" y="2057"/>
              <a:ext cx="996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73343"/>
              <a:r>
                <a:rPr lang="pt-BR" sz="1900" dirty="0">
                  <a:solidFill>
                    <a:srgbClr val="000000"/>
                  </a:solidFill>
                </a:rPr>
                <a:t>Facilidade de uso</a:t>
              </a:r>
              <a:endParaRPr lang="pt-BR" dirty="0"/>
            </a:p>
          </p:txBody>
        </p:sp>
        <p:sp>
          <p:nvSpPr>
            <p:cNvPr id="44073" name="Rectangle 41"/>
            <p:cNvSpPr>
              <a:spLocks noChangeArrowheads="1"/>
            </p:cNvSpPr>
            <p:nvPr/>
          </p:nvSpPr>
          <p:spPr bwMode="auto">
            <a:xfrm>
              <a:off x="2526" y="2057"/>
              <a:ext cx="1252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73343"/>
              <a:r>
                <a:rPr lang="pt-BR" sz="1900" dirty="0">
                  <a:solidFill>
                    <a:srgbClr val="000000"/>
                  </a:solidFill>
                </a:rPr>
                <a:t>Tempo de treinamento</a:t>
              </a:r>
              <a:endParaRPr lang="pt-BR" dirty="0"/>
            </a:p>
          </p:txBody>
        </p:sp>
        <p:sp>
          <p:nvSpPr>
            <p:cNvPr id="44074" name="Rectangle 42"/>
            <p:cNvSpPr>
              <a:spLocks noChangeArrowheads="1"/>
            </p:cNvSpPr>
            <p:nvPr/>
          </p:nvSpPr>
          <p:spPr bwMode="auto">
            <a:xfrm>
              <a:off x="2526" y="2233"/>
              <a:ext cx="1598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73343"/>
              <a:r>
                <a:rPr lang="pt-BR" sz="1900" dirty="0">
                  <a:solidFill>
                    <a:srgbClr val="000000"/>
                  </a:solidFill>
                </a:rPr>
                <a:t>Número de frames de ajuda</a:t>
              </a:r>
              <a:endParaRPr lang="pt-BR" dirty="0"/>
            </a:p>
          </p:txBody>
        </p:sp>
        <p:sp>
          <p:nvSpPr>
            <p:cNvPr id="44075" name="Line 43"/>
            <p:cNvSpPr>
              <a:spLocks noChangeShapeType="1"/>
            </p:cNvSpPr>
            <p:nvPr/>
          </p:nvSpPr>
          <p:spPr bwMode="auto">
            <a:xfrm>
              <a:off x="729" y="2057"/>
              <a:ext cx="1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76" name="Line 44"/>
            <p:cNvSpPr>
              <a:spLocks noChangeShapeType="1"/>
            </p:cNvSpPr>
            <p:nvPr/>
          </p:nvSpPr>
          <p:spPr bwMode="auto">
            <a:xfrm>
              <a:off x="745" y="2057"/>
              <a:ext cx="1685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77" name="Line 45"/>
            <p:cNvSpPr>
              <a:spLocks noChangeShapeType="1"/>
            </p:cNvSpPr>
            <p:nvPr/>
          </p:nvSpPr>
          <p:spPr bwMode="auto">
            <a:xfrm>
              <a:off x="2446" y="2057"/>
              <a:ext cx="1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78" name="Line 46"/>
            <p:cNvSpPr>
              <a:spLocks noChangeShapeType="1"/>
            </p:cNvSpPr>
            <p:nvPr/>
          </p:nvSpPr>
          <p:spPr bwMode="auto">
            <a:xfrm>
              <a:off x="2462" y="2057"/>
              <a:ext cx="2894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79" name="Line 47"/>
            <p:cNvSpPr>
              <a:spLocks noChangeShapeType="1"/>
            </p:cNvSpPr>
            <p:nvPr/>
          </p:nvSpPr>
          <p:spPr bwMode="auto">
            <a:xfrm>
              <a:off x="5372" y="2057"/>
              <a:ext cx="1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80" name="Line 48"/>
            <p:cNvSpPr>
              <a:spLocks noChangeShapeType="1"/>
            </p:cNvSpPr>
            <p:nvPr/>
          </p:nvSpPr>
          <p:spPr bwMode="auto">
            <a:xfrm>
              <a:off x="729" y="2073"/>
              <a:ext cx="1" cy="334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81" name="Line 49"/>
            <p:cNvSpPr>
              <a:spLocks noChangeShapeType="1"/>
            </p:cNvSpPr>
            <p:nvPr/>
          </p:nvSpPr>
          <p:spPr bwMode="auto">
            <a:xfrm>
              <a:off x="2446" y="2073"/>
              <a:ext cx="1" cy="334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82" name="Line 50"/>
            <p:cNvSpPr>
              <a:spLocks noChangeShapeType="1"/>
            </p:cNvSpPr>
            <p:nvPr/>
          </p:nvSpPr>
          <p:spPr bwMode="auto">
            <a:xfrm>
              <a:off x="5372" y="2073"/>
              <a:ext cx="1" cy="334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83" name="Rectangle 51"/>
            <p:cNvSpPr>
              <a:spLocks noChangeArrowheads="1"/>
            </p:cNvSpPr>
            <p:nvPr/>
          </p:nvSpPr>
          <p:spPr bwMode="auto">
            <a:xfrm>
              <a:off x="808" y="2422"/>
              <a:ext cx="849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73343"/>
              <a:r>
                <a:rPr lang="pt-BR" sz="1900" dirty="0">
                  <a:solidFill>
                    <a:srgbClr val="000000"/>
                  </a:solidFill>
                </a:rPr>
                <a:t>Confiabilidade</a:t>
              </a:r>
              <a:endParaRPr lang="pt-BR" dirty="0"/>
            </a:p>
          </p:txBody>
        </p:sp>
        <p:sp>
          <p:nvSpPr>
            <p:cNvPr id="44084" name="Rectangle 52"/>
            <p:cNvSpPr>
              <a:spLocks noChangeArrowheads="1"/>
            </p:cNvSpPr>
            <p:nvPr/>
          </p:nvSpPr>
          <p:spPr bwMode="auto">
            <a:xfrm>
              <a:off x="2526" y="2422"/>
              <a:ext cx="1400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73343"/>
              <a:r>
                <a:rPr lang="pt-BR" sz="1900" dirty="0">
                  <a:solidFill>
                    <a:srgbClr val="000000"/>
                  </a:solidFill>
                </a:rPr>
                <a:t>Tempo médio para falha</a:t>
              </a:r>
              <a:endParaRPr lang="pt-BR" dirty="0"/>
            </a:p>
          </p:txBody>
        </p:sp>
        <p:sp>
          <p:nvSpPr>
            <p:cNvPr id="44085" name="Rectangle 53"/>
            <p:cNvSpPr>
              <a:spLocks noChangeArrowheads="1"/>
            </p:cNvSpPr>
            <p:nvPr/>
          </p:nvSpPr>
          <p:spPr bwMode="auto">
            <a:xfrm>
              <a:off x="2526" y="2598"/>
              <a:ext cx="2007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73343"/>
              <a:r>
                <a:rPr lang="pt-BR" sz="1900" dirty="0">
                  <a:solidFill>
                    <a:srgbClr val="000000"/>
                  </a:solidFill>
                </a:rPr>
                <a:t>Probabilidade de indisponibilidade</a:t>
              </a:r>
              <a:endParaRPr lang="pt-BR" dirty="0"/>
            </a:p>
          </p:txBody>
        </p:sp>
        <p:sp>
          <p:nvSpPr>
            <p:cNvPr id="44086" name="Rectangle 54"/>
            <p:cNvSpPr>
              <a:spLocks noChangeArrowheads="1"/>
            </p:cNvSpPr>
            <p:nvPr/>
          </p:nvSpPr>
          <p:spPr bwMode="auto">
            <a:xfrm>
              <a:off x="2526" y="2772"/>
              <a:ext cx="1659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73343"/>
              <a:r>
                <a:rPr lang="pt-BR" sz="1900" dirty="0">
                  <a:solidFill>
                    <a:srgbClr val="000000"/>
                  </a:solidFill>
                </a:rPr>
                <a:t>Taxa de ocorrência de falhas</a:t>
              </a:r>
              <a:endParaRPr lang="pt-BR" dirty="0"/>
            </a:p>
          </p:txBody>
        </p:sp>
        <p:sp>
          <p:nvSpPr>
            <p:cNvPr id="44087" name="Rectangle 55"/>
            <p:cNvSpPr>
              <a:spLocks noChangeArrowheads="1"/>
            </p:cNvSpPr>
            <p:nvPr/>
          </p:nvSpPr>
          <p:spPr bwMode="auto">
            <a:xfrm>
              <a:off x="2526" y="2948"/>
              <a:ext cx="879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73343"/>
              <a:r>
                <a:rPr lang="pt-BR" sz="1900" dirty="0">
                  <a:solidFill>
                    <a:srgbClr val="000000"/>
                  </a:solidFill>
                </a:rPr>
                <a:t>Disponibilidade</a:t>
              </a:r>
              <a:endParaRPr lang="pt-BR" dirty="0"/>
            </a:p>
          </p:txBody>
        </p:sp>
        <p:sp>
          <p:nvSpPr>
            <p:cNvPr id="44088" name="Line 56"/>
            <p:cNvSpPr>
              <a:spLocks noChangeShapeType="1"/>
            </p:cNvSpPr>
            <p:nvPr/>
          </p:nvSpPr>
          <p:spPr bwMode="auto">
            <a:xfrm>
              <a:off x="729" y="2423"/>
              <a:ext cx="1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89" name="Line 57"/>
            <p:cNvSpPr>
              <a:spLocks noChangeShapeType="1"/>
            </p:cNvSpPr>
            <p:nvPr/>
          </p:nvSpPr>
          <p:spPr bwMode="auto">
            <a:xfrm>
              <a:off x="745" y="2423"/>
              <a:ext cx="1685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90" name="Line 58"/>
            <p:cNvSpPr>
              <a:spLocks noChangeShapeType="1"/>
            </p:cNvSpPr>
            <p:nvPr/>
          </p:nvSpPr>
          <p:spPr bwMode="auto">
            <a:xfrm>
              <a:off x="2446" y="2423"/>
              <a:ext cx="1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91" name="Line 59"/>
            <p:cNvSpPr>
              <a:spLocks noChangeShapeType="1"/>
            </p:cNvSpPr>
            <p:nvPr/>
          </p:nvSpPr>
          <p:spPr bwMode="auto">
            <a:xfrm>
              <a:off x="2462" y="2423"/>
              <a:ext cx="2894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92" name="Line 60"/>
            <p:cNvSpPr>
              <a:spLocks noChangeShapeType="1"/>
            </p:cNvSpPr>
            <p:nvPr/>
          </p:nvSpPr>
          <p:spPr bwMode="auto">
            <a:xfrm>
              <a:off x="5372" y="2423"/>
              <a:ext cx="1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93" name="Line 61"/>
            <p:cNvSpPr>
              <a:spLocks noChangeShapeType="1"/>
            </p:cNvSpPr>
            <p:nvPr/>
          </p:nvSpPr>
          <p:spPr bwMode="auto">
            <a:xfrm>
              <a:off x="729" y="2439"/>
              <a:ext cx="1" cy="68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94" name="Line 62"/>
            <p:cNvSpPr>
              <a:spLocks noChangeShapeType="1"/>
            </p:cNvSpPr>
            <p:nvPr/>
          </p:nvSpPr>
          <p:spPr bwMode="auto">
            <a:xfrm>
              <a:off x="2446" y="2439"/>
              <a:ext cx="1" cy="68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95" name="Line 63"/>
            <p:cNvSpPr>
              <a:spLocks noChangeShapeType="1"/>
            </p:cNvSpPr>
            <p:nvPr/>
          </p:nvSpPr>
          <p:spPr bwMode="auto">
            <a:xfrm>
              <a:off x="5372" y="2439"/>
              <a:ext cx="1" cy="68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096" name="Rectangle 64"/>
            <p:cNvSpPr>
              <a:spLocks noChangeArrowheads="1"/>
            </p:cNvSpPr>
            <p:nvPr/>
          </p:nvSpPr>
          <p:spPr bwMode="auto">
            <a:xfrm>
              <a:off x="808" y="3138"/>
              <a:ext cx="495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73343"/>
              <a:r>
                <a:rPr lang="pt-BR" sz="1900" dirty="0">
                  <a:solidFill>
                    <a:srgbClr val="000000"/>
                  </a:solidFill>
                </a:rPr>
                <a:t>Robustez</a:t>
              </a:r>
              <a:endParaRPr lang="pt-BR" dirty="0"/>
            </a:p>
          </p:txBody>
        </p:sp>
        <p:sp>
          <p:nvSpPr>
            <p:cNvPr id="44097" name="Rectangle 65"/>
            <p:cNvSpPr>
              <a:spLocks noChangeArrowheads="1"/>
            </p:cNvSpPr>
            <p:nvPr/>
          </p:nvSpPr>
          <p:spPr bwMode="auto">
            <a:xfrm>
              <a:off x="2526" y="3138"/>
              <a:ext cx="2235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73343"/>
              <a:r>
                <a:rPr lang="pt-BR" sz="1900" dirty="0">
                  <a:solidFill>
                    <a:srgbClr val="000000"/>
                  </a:solidFill>
                </a:rPr>
                <a:t>Tempo de reinicio depois de uma falha </a:t>
              </a:r>
              <a:endParaRPr lang="pt-BR" dirty="0"/>
            </a:p>
          </p:txBody>
        </p:sp>
        <p:sp>
          <p:nvSpPr>
            <p:cNvPr id="44098" name="Rectangle 66"/>
            <p:cNvSpPr>
              <a:spLocks noChangeArrowheads="1"/>
            </p:cNvSpPr>
            <p:nvPr/>
          </p:nvSpPr>
          <p:spPr bwMode="auto">
            <a:xfrm>
              <a:off x="2526" y="3311"/>
              <a:ext cx="1659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73343"/>
              <a:r>
                <a:rPr lang="pt-BR" sz="1900" dirty="0">
                  <a:solidFill>
                    <a:srgbClr val="000000"/>
                  </a:solidFill>
                </a:rPr>
                <a:t>Taxa de ocorrência de falhas</a:t>
              </a:r>
              <a:endParaRPr lang="pt-BR" dirty="0"/>
            </a:p>
          </p:txBody>
        </p:sp>
        <p:sp>
          <p:nvSpPr>
            <p:cNvPr id="44099" name="Rectangle 67"/>
            <p:cNvSpPr>
              <a:spLocks noChangeArrowheads="1"/>
            </p:cNvSpPr>
            <p:nvPr/>
          </p:nvSpPr>
          <p:spPr bwMode="auto">
            <a:xfrm>
              <a:off x="2526" y="3488"/>
              <a:ext cx="2287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73343"/>
              <a:r>
                <a:rPr lang="pt-BR" sz="1300" dirty="0">
                  <a:solidFill>
                    <a:srgbClr val="000000"/>
                  </a:solidFill>
                </a:rPr>
                <a:t>Probabilidade de que dados sejam corrompidos por falhas</a:t>
              </a:r>
              <a:endParaRPr lang="pt-BR" sz="1300" dirty="0"/>
            </a:p>
          </p:txBody>
        </p:sp>
        <p:sp>
          <p:nvSpPr>
            <p:cNvPr id="44100" name="Line 68"/>
            <p:cNvSpPr>
              <a:spLocks noChangeShapeType="1"/>
            </p:cNvSpPr>
            <p:nvPr/>
          </p:nvSpPr>
          <p:spPr bwMode="auto">
            <a:xfrm>
              <a:off x="729" y="3138"/>
              <a:ext cx="1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01" name="Line 69"/>
            <p:cNvSpPr>
              <a:spLocks noChangeShapeType="1"/>
            </p:cNvSpPr>
            <p:nvPr/>
          </p:nvSpPr>
          <p:spPr bwMode="auto">
            <a:xfrm>
              <a:off x="745" y="3138"/>
              <a:ext cx="1685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02" name="Line 70"/>
            <p:cNvSpPr>
              <a:spLocks noChangeShapeType="1"/>
            </p:cNvSpPr>
            <p:nvPr/>
          </p:nvSpPr>
          <p:spPr bwMode="auto">
            <a:xfrm>
              <a:off x="2446" y="3138"/>
              <a:ext cx="1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03" name="Line 71"/>
            <p:cNvSpPr>
              <a:spLocks noChangeShapeType="1"/>
            </p:cNvSpPr>
            <p:nvPr/>
          </p:nvSpPr>
          <p:spPr bwMode="auto">
            <a:xfrm>
              <a:off x="2462" y="3138"/>
              <a:ext cx="2894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04" name="Line 72"/>
            <p:cNvSpPr>
              <a:spLocks noChangeShapeType="1"/>
            </p:cNvSpPr>
            <p:nvPr/>
          </p:nvSpPr>
          <p:spPr bwMode="auto">
            <a:xfrm>
              <a:off x="5372" y="3138"/>
              <a:ext cx="1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05" name="Line 73"/>
            <p:cNvSpPr>
              <a:spLocks noChangeShapeType="1"/>
            </p:cNvSpPr>
            <p:nvPr/>
          </p:nvSpPr>
          <p:spPr bwMode="auto">
            <a:xfrm>
              <a:off x="729" y="3154"/>
              <a:ext cx="1" cy="509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06" name="Line 74"/>
            <p:cNvSpPr>
              <a:spLocks noChangeShapeType="1"/>
            </p:cNvSpPr>
            <p:nvPr/>
          </p:nvSpPr>
          <p:spPr bwMode="auto">
            <a:xfrm>
              <a:off x="2446" y="3154"/>
              <a:ext cx="1" cy="509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07" name="Line 75"/>
            <p:cNvSpPr>
              <a:spLocks noChangeShapeType="1"/>
            </p:cNvSpPr>
            <p:nvPr/>
          </p:nvSpPr>
          <p:spPr bwMode="auto">
            <a:xfrm>
              <a:off x="5372" y="3154"/>
              <a:ext cx="1" cy="509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08" name="Rectangle 76"/>
            <p:cNvSpPr>
              <a:spLocks noChangeArrowheads="1"/>
            </p:cNvSpPr>
            <p:nvPr/>
          </p:nvSpPr>
          <p:spPr bwMode="auto">
            <a:xfrm>
              <a:off x="808" y="3679"/>
              <a:ext cx="775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73343"/>
              <a:r>
                <a:rPr lang="pt-BR" sz="1900" dirty="0">
                  <a:solidFill>
                    <a:srgbClr val="000000"/>
                  </a:solidFill>
                </a:rPr>
                <a:t>Portabilidade</a:t>
              </a:r>
              <a:endParaRPr lang="pt-BR" dirty="0"/>
            </a:p>
          </p:txBody>
        </p:sp>
        <p:sp>
          <p:nvSpPr>
            <p:cNvPr id="44109" name="Rectangle 77"/>
            <p:cNvSpPr>
              <a:spLocks noChangeArrowheads="1"/>
            </p:cNvSpPr>
            <p:nvPr/>
          </p:nvSpPr>
          <p:spPr bwMode="auto">
            <a:xfrm>
              <a:off x="2526" y="3679"/>
              <a:ext cx="2165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73343"/>
              <a:r>
                <a:rPr lang="pt-BR" sz="1300" dirty="0" err="1">
                  <a:solidFill>
                    <a:srgbClr val="000000"/>
                  </a:solidFill>
                </a:rPr>
                <a:t>Portagem</a:t>
              </a:r>
              <a:r>
                <a:rPr lang="pt-BR" sz="1300" dirty="0">
                  <a:solidFill>
                    <a:srgbClr val="000000"/>
                  </a:solidFill>
                </a:rPr>
                <a:t> de declarações dependentes de sistemas alvo</a:t>
              </a:r>
              <a:endParaRPr lang="pt-BR" sz="1300" dirty="0"/>
            </a:p>
          </p:txBody>
        </p:sp>
        <p:sp>
          <p:nvSpPr>
            <p:cNvPr id="44110" name="Rectangle 78"/>
            <p:cNvSpPr>
              <a:spLocks noChangeArrowheads="1"/>
            </p:cNvSpPr>
            <p:nvPr/>
          </p:nvSpPr>
          <p:spPr bwMode="auto">
            <a:xfrm>
              <a:off x="2526" y="3854"/>
              <a:ext cx="1401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73343"/>
              <a:r>
                <a:rPr lang="pt-BR" sz="1900" dirty="0">
                  <a:solidFill>
                    <a:srgbClr val="000000"/>
                  </a:solidFill>
                </a:rPr>
                <a:t>Número de sistemas-alvo</a:t>
              </a:r>
              <a:endParaRPr lang="pt-BR" dirty="0"/>
            </a:p>
          </p:txBody>
        </p:sp>
        <p:sp>
          <p:nvSpPr>
            <p:cNvPr id="44111" name="Line 79"/>
            <p:cNvSpPr>
              <a:spLocks noChangeShapeType="1"/>
            </p:cNvSpPr>
            <p:nvPr/>
          </p:nvSpPr>
          <p:spPr bwMode="auto">
            <a:xfrm>
              <a:off x="729" y="3679"/>
              <a:ext cx="1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12" name="Line 80"/>
            <p:cNvSpPr>
              <a:spLocks noChangeShapeType="1"/>
            </p:cNvSpPr>
            <p:nvPr/>
          </p:nvSpPr>
          <p:spPr bwMode="auto">
            <a:xfrm>
              <a:off x="745" y="3679"/>
              <a:ext cx="1685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13" name="Line 81"/>
            <p:cNvSpPr>
              <a:spLocks noChangeShapeType="1"/>
            </p:cNvSpPr>
            <p:nvPr/>
          </p:nvSpPr>
          <p:spPr bwMode="auto">
            <a:xfrm>
              <a:off x="2446" y="3679"/>
              <a:ext cx="1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14" name="Line 82"/>
            <p:cNvSpPr>
              <a:spLocks noChangeShapeType="1"/>
            </p:cNvSpPr>
            <p:nvPr/>
          </p:nvSpPr>
          <p:spPr bwMode="auto">
            <a:xfrm>
              <a:off x="2462" y="3679"/>
              <a:ext cx="2894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15" name="Line 83"/>
            <p:cNvSpPr>
              <a:spLocks noChangeShapeType="1"/>
            </p:cNvSpPr>
            <p:nvPr/>
          </p:nvSpPr>
          <p:spPr bwMode="auto">
            <a:xfrm>
              <a:off x="5372" y="3679"/>
              <a:ext cx="1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16" name="Line 84"/>
            <p:cNvSpPr>
              <a:spLocks noChangeShapeType="1"/>
            </p:cNvSpPr>
            <p:nvPr/>
          </p:nvSpPr>
          <p:spPr bwMode="auto">
            <a:xfrm>
              <a:off x="729" y="3695"/>
              <a:ext cx="1" cy="334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17" name="Line 85"/>
            <p:cNvSpPr>
              <a:spLocks noChangeShapeType="1"/>
            </p:cNvSpPr>
            <p:nvPr/>
          </p:nvSpPr>
          <p:spPr bwMode="auto">
            <a:xfrm>
              <a:off x="729" y="4045"/>
              <a:ext cx="1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18" name="Line 86"/>
            <p:cNvSpPr>
              <a:spLocks noChangeShapeType="1"/>
            </p:cNvSpPr>
            <p:nvPr/>
          </p:nvSpPr>
          <p:spPr bwMode="auto">
            <a:xfrm>
              <a:off x="729" y="4045"/>
              <a:ext cx="1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19" name="Line 87"/>
            <p:cNvSpPr>
              <a:spLocks noChangeShapeType="1"/>
            </p:cNvSpPr>
            <p:nvPr/>
          </p:nvSpPr>
          <p:spPr bwMode="auto">
            <a:xfrm>
              <a:off x="745" y="4045"/>
              <a:ext cx="1685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20" name="Line 88"/>
            <p:cNvSpPr>
              <a:spLocks noChangeShapeType="1"/>
            </p:cNvSpPr>
            <p:nvPr/>
          </p:nvSpPr>
          <p:spPr bwMode="auto">
            <a:xfrm>
              <a:off x="2446" y="3695"/>
              <a:ext cx="1" cy="334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21" name="Line 89"/>
            <p:cNvSpPr>
              <a:spLocks noChangeShapeType="1"/>
            </p:cNvSpPr>
            <p:nvPr/>
          </p:nvSpPr>
          <p:spPr bwMode="auto">
            <a:xfrm>
              <a:off x="2446" y="4045"/>
              <a:ext cx="1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22" name="Line 90"/>
            <p:cNvSpPr>
              <a:spLocks noChangeShapeType="1"/>
            </p:cNvSpPr>
            <p:nvPr/>
          </p:nvSpPr>
          <p:spPr bwMode="auto">
            <a:xfrm>
              <a:off x="2462" y="4045"/>
              <a:ext cx="2894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23" name="Line 91"/>
            <p:cNvSpPr>
              <a:spLocks noChangeShapeType="1"/>
            </p:cNvSpPr>
            <p:nvPr/>
          </p:nvSpPr>
          <p:spPr bwMode="auto">
            <a:xfrm>
              <a:off x="5372" y="3695"/>
              <a:ext cx="1" cy="334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24" name="Line 92"/>
            <p:cNvSpPr>
              <a:spLocks noChangeShapeType="1"/>
            </p:cNvSpPr>
            <p:nvPr/>
          </p:nvSpPr>
          <p:spPr bwMode="auto">
            <a:xfrm>
              <a:off x="5372" y="4045"/>
              <a:ext cx="1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25" name="Line 93"/>
            <p:cNvSpPr>
              <a:spLocks noChangeShapeType="1"/>
            </p:cNvSpPr>
            <p:nvPr/>
          </p:nvSpPr>
          <p:spPr bwMode="auto">
            <a:xfrm>
              <a:off x="5372" y="4045"/>
              <a:ext cx="1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126" name="Rectangle 94"/>
            <p:cNvSpPr>
              <a:spLocks noChangeArrowheads="1"/>
            </p:cNvSpPr>
            <p:nvPr/>
          </p:nvSpPr>
          <p:spPr bwMode="auto">
            <a:xfrm>
              <a:off x="5388" y="4045"/>
              <a:ext cx="143" cy="1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86362" tIns="42424" rIns="86362" bIns="42424"/>
          <a:lstStyle/>
          <a:p>
            <a:r>
              <a:rPr lang="pt-BR" sz="3600" dirty="0" smtClean="0"/>
              <a:t>Exemplo 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86362" tIns="42424" rIns="86362" bIns="42424"/>
          <a:lstStyle/>
          <a:p>
            <a:r>
              <a:rPr lang="pt-BR" sz="2000" dirty="0" smtClean="0"/>
              <a:t>São escritos para refletir os objetivos gerais do cliente ( facilidade de uso, recuperação de falhas, </a:t>
            </a:r>
            <a:r>
              <a:rPr lang="pt-BR" sz="2000" dirty="0" err="1" smtClean="0"/>
              <a:t>etc</a:t>
            </a:r>
            <a:r>
              <a:rPr lang="pt-BR" sz="2000" dirty="0" smtClean="0"/>
              <a:t>)</a:t>
            </a:r>
          </a:p>
          <a:p>
            <a:pPr lvl="1"/>
            <a:r>
              <a:rPr lang="pt-BR" sz="2400" dirty="0" smtClean="0"/>
              <a:t>Meta: </a:t>
            </a:r>
          </a:p>
          <a:p>
            <a:pPr lvl="2"/>
            <a:r>
              <a:rPr lang="pt-BR" sz="2000" dirty="0" smtClean="0"/>
              <a:t>o sistema deve ser fácil de ser utilizado por controladores experientes e deve ser organizado de modo que os erros dos usuários sejam minimizados.</a:t>
            </a:r>
          </a:p>
          <a:p>
            <a:pPr lvl="1"/>
            <a:r>
              <a:rPr lang="pt-BR" sz="2400" dirty="0" smtClean="0"/>
              <a:t>Requisito não funcional verificável: </a:t>
            </a:r>
          </a:p>
          <a:p>
            <a:pPr lvl="2"/>
            <a:r>
              <a:rPr lang="pt-BR" sz="2000" dirty="0" smtClean="0"/>
              <a:t>Controladores experientes devem ser capazes de utilizar as funções do sistema depois de um total de duas horas de treinamento.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1" y="266099"/>
            <a:ext cx="8228962" cy="1105821"/>
          </a:xfrm>
        </p:spPr>
        <p:txBody>
          <a:bodyPr lIns="91797" tIns="45898" rIns="91797" bIns="45898">
            <a:normAutofit/>
          </a:bodyPr>
          <a:lstStyle/>
          <a:p>
            <a:r>
              <a:rPr lang="pt-BR" dirty="0" smtClean="0"/>
              <a:t>Requisitos ( p</a:t>
            </a:r>
            <a:r>
              <a:rPr lang="pt-BR" sz="3600" dirty="0" smtClean="0"/>
              <a:t>reocupações básicas )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1797" tIns="45898" rIns="91797" bIns="45898"/>
          <a:lstStyle/>
          <a:p>
            <a:r>
              <a:rPr lang="pt-BR" dirty="0" smtClean="0"/>
              <a:t>Requisitos devem ser completos -  </a:t>
            </a:r>
          </a:p>
          <a:p>
            <a:pPr lvl="1"/>
            <a:r>
              <a:rPr lang="pt-BR" sz="2800" dirty="0" smtClean="0"/>
              <a:t>Todas as funções deve estar definidas  </a:t>
            </a:r>
          </a:p>
          <a:p>
            <a:endParaRPr lang="pt-BR" dirty="0" smtClean="0"/>
          </a:p>
          <a:p>
            <a:endParaRPr lang="pt-BR" dirty="0" smtClean="0"/>
          </a:p>
          <a:p>
            <a:r>
              <a:rPr lang="pt-BR" dirty="0" smtClean="0"/>
              <a:t>Consistente -</a:t>
            </a:r>
          </a:p>
          <a:p>
            <a:pPr lvl="1"/>
            <a:r>
              <a:rPr lang="pt-BR" sz="2800" dirty="0" smtClean="0"/>
              <a:t>Não devem ter definições contraditórias.</a:t>
            </a:r>
          </a:p>
          <a:p>
            <a:pPr lvl="1"/>
            <a:endParaRPr lang="pt-BR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Processo</a:t>
            </a:r>
            <a:r>
              <a:rPr lang="en-US" dirty="0" smtClean="0"/>
              <a:t> de </a:t>
            </a:r>
            <a:r>
              <a:rPr lang="en-US" dirty="0" err="1" smtClean="0"/>
              <a:t>desenvolvimento</a:t>
            </a:r>
            <a:r>
              <a:rPr lang="en-US" dirty="0" smtClean="0"/>
              <a:t> de software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600200"/>
            <a:ext cx="6516812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533400" y="5867400"/>
            <a:ext cx="8153400" cy="685800"/>
          </a:xfrm>
        </p:spPr>
        <p:txBody>
          <a:bodyPr>
            <a:normAutofit/>
          </a:bodyPr>
          <a:lstStyle/>
          <a:p>
            <a:r>
              <a:rPr lang="en-US" sz="1800" dirty="0" err="1" smtClean="0"/>
              <a:t>Fonte</a:t>
            </a:r>
            <a:r>
              <a:rPr lang="en-US" sz="1800" dirty="0" smtClean="0"/>
              <a:t>: </a:t>
            </a:r>
            <a:r>
              <a:rPr lang="en-US" sz="1800" dirty="0" err="1" smtClean="0"/>
              <a:t>GoogleImages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86362" tIns="42424" rIns="86362" bIns="42424">
            <a:normAutofit fontScale="90000"/>
          </a:bodyPr>
          <a:lstStyle/>
          <a:p>
            <a:r>
              <a:rPr lang="pt-BR" sz="3600" dirty="0" smtClean="0"/>
              <a:t>Dificuldades no processo de extração de requisitos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86362" tIns="42424" rIns="86362" bIns="42424">
            <a:normAutofit fontScale="92500" lnSpcReduction="10000"/>
          </a:bodyPr>
          <a:lstStyle/>
          <a:p>
            <a:pPr marL="535480" indent="-535480">
              <a:lnSpc>
                <a:spcPct val="80000"/>
              </a:lnSpc>
            </a:pPr>
            <a:r>
              <a:rPr lang="pt-BR" b="1" dirty="0" smtClean="0">
                <a:solidFill>
                  <a:schemeClr val="accent1"/>
                </a:solidFill>
              </a:rPr>
              <a:t>Falta de conhecimento do usuário</a:t>
            </a:r>
          </a:p>
          <a:p>
            <a:pPr lvl="1">
              <a:lnSpc>
                <a:spcPct val="80000"/>
              </a:lnSpc>
            </a:pPr>
            <a:r>
              <a:rPr lang="pt-BR" dirty="0" smtClean="0"/>
              <a:t>O usuário não conhece sua real necessidade;</a:t>
            </a:r>
          </a:p>
          <a:p>
            <a:pPr lvl="1">
              <a:lnSpc>
                <a:spcPct val="80000"/>
              </a:lnSpc>
            </a:pPr>
            <a:r>
              <a:rPr lang="pt-BR" dirty="0" smtClean="0"/>
              <a:t>Desenvolvedores não conhecem o domínio do problema</a:t>
            </a:r>
          </a:p>
          <a:p>
            <a:pPr lvl="1">
              <a:lnSpc>
                <a:spcPct val="80000"/>
              </a:lnSpc>
            </a:pPr>
            <a:r>
              <a:rPr lang="pt-BR" dirty="0" smtClean="0"/>
              <a:t>Diferenças entre o que os usuários querem e o que precisam</a:t>
            </a:r>
          </a:p>
          <a:p>
            <a:pPr lvl="1">
              <a:lnSpc>
                <a:spcPct val="80000"/>
              </a:lnSpc>
            </a:pPr>
            <a:endParaRPr lang="pt-BR" b="1" dirty="0" smtClean="0"/>
          </a:p>
          <a:p>
            <a:pPr marL="535480" indent="-535480">
              <a:lnSpc>
                <a:spcPct val="80000"/>
              </a:lnSpc>
            </a:pPr>
            <a:r>
              <a:rPr lang="pt-BR" b="1" dirty="0" smtClean="0">
                <a:solidFill>
                  <a:schemeClr val="accent1"/>
                </a:solidFill>
              </a:rPr>
              <a:t>Problemas de comportamento</a:t>
            </a:r>
          </a:p>
          <a:p>
            <a:pPr lvl="1">
              <a:lnSpc>
                <a:spcPct val="80000"/>
              </a:lnSpc>
            </a:pPr>
            <a:r>
              <a:rPr lang="pt-BR" dirty="0" smtClean="0"/>
              <a:t>Conflitos e ambigüidades nos papéis </a:t>
            </a:r>
            <a:r>
              <a:rPr lang="pt-BR" dirty="0" smtClean="0">
                <a:sym typeface="Wingdings" pitchFamily="2" charset="2"/>
              </a:rPr>
              <a:t> clima de insatisfação e participação menos afetiva.</a:t>
            </a:r>
          </a:p>
          <a:p>
            <a:pPr lvl="1">
              <a:lnSpc>
                <a:spcPct val="80000"/>
              </a:lnSpc>
            </a:pPr>
            <a:r>
              <a:rPr lang="pt-BR" b="1" dirty="0" smtClean="0">
                <a:sym typeface="Wingdings" pitchFamily="2" charset="2"/>
              </a:rPr>
              <a:t>Resultado:</a:t>
            </a:r>
            <a:r>
              <a:rPr lang="pt-BR" dirty="0" smtClean="0">
                <a:sym typeface="Wingdings" pitchFamily="2" charset="2"/>
              </a:rPr>
              <a:t> custo maior, atraso no planejamento e projetos cancelados.</a:t>
            </a:r>
          </a:p>
          <a:p>
            <a:pPr marL="535480" indent="-535480">
              <a:lnSpc>
                <a:spcPct val="80000"/>
              </a:lnSpc>
            </a:pPr>
            <a:endParaRPr lang="pt-BR" b="1" dirty="0" smtClean="0">
              <a:solidFill>
                <a:schemeClr val="accent1"/>
              </a:solidFill>
            </a:endParaRPr>
          </a:p>
          <a:p>
            <a:pPr marL="535480" indent="-535480">
              <a:lnSpc>
                <a:spcPct val="80000"/>
              </a:lnSpc>
            </a:pPr>
            <a:r>
              <a:rPr lang="pt-BR" b="1" dirty="0" smtClean="0">
                <a:solidFill>
                  <a:schemeClr val="accent1"/>
                </a:solidFill>
              </a:rPr>
              <a:t>Problemas técnicos</a:t>
            </a:r>
          </a:p>
          <a:p>
            <a:pPr lvl="1">
              <a:lnSpc>
                <a:spcPct val="80000"/>
              </a:lnSpc>
            </a:pPr>
            <a:r>
              <a:rPr lang="pt-BR" dirty="0" smtClean="0"/>
              <a:t>Avanço tecnológico muito rápido</a:t>
            </a:r>
          </a:p>
          <a:p>
            <a:pPr lvl="1">
              <a:lnSpc>
                <a:spcPct val="80000"/>
              </a:lnSpc>
            </a:pPr>
            <a:endParaRPr lang="pt-BR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86362" tIns="42424" rIns="86362" bIns="42424"/>
          <a:lstStyle/>
          <a:p>
            <a:r>
              <a:rPr lang="pt-BR" smtClean="0"/>
              <a:t>Engenharia de Requisitos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2448" y="1485051"/>
            <a:ext cx="8340552" cy="4114163"/>
          </a:xfrm>
          <a:noFill/>
        </p:spPr>
        <p:txBody>
          <a:bodyPr lIns="86362" tIns="42424" rIns="86362" bIns="42424"/>
          <a:lstStyle/>
          <a:p>
            <a:pPr>
              <a:lnSpc>
                <a:spcPct val="90000"/>
              </a:lnSpc>
            </a:pPr>
            <a:r>
              <a:rPr lang="pt-BR" dirty="0" smtClean="0"/>
              <a:t>Papel do cliente e do desenvolvedor:</a:t>
            </a:r>
          </a:p>
          <a:p>
            <a:pPr lvl="1">
              <a:lnSpc>
                <a:spcPct val="90000"/>
              </a:lnSpc>
            </a:pPr>
            <a:endParaRPr lang="pt-BR" sz="2400" dirty="0" smtClean="0"/>
          </a:p>
          <a:p>
            <a:pPr lvl="1">
              <a:lnSpc>
                <a:spcPct val="90000"/>
              </a:lnSpc>
            </a:pPr>
            <a:r>
              <a:rPr lang="pt-BR" sz="2400" b="1" dirty="0" smtClean="0">
                <a:solidFill>
                  <a:schemeClr val="accent1"/>
                </a:solidFill>
              </a:rPr>
              <a:t>Cliente:</a:t>
            </a:r>
            <a:r>
              <a:rPr lang="pt-BR" sz="2400" dirty="0" smtClean="0"/>
              <a:t> formular (de modo concreto) as necessidades em termos de funções e desempenho;</a:t>
            </a:r>
          </a:p>
          <a:p>
            <a:pPr lvl="1">
              <a:lnSpc>
                <a:spcPct val="90000"/>
              </a:lnSpc>
            </a:pPr>
            <a:endParaRPr lang="pt-BR" sz="2400" dirty="0" smtClean="0"/>
          </a:p>
          <a:p>
            <a:pPr lvl="1">
              <a:lnSpc>
                <a:spcPct val="90000"/>
              </a:lnSpc>
            </a:pPr>
            <a:r>
              <a:rPr lang="pt-BR" sz="2400" b="1" dirty="0" smtClean="0">
                <a:solidFill>
                  <a:schemeClr val="accent1"/>
                </a:solidFill>
              </a:rPr>
              <a:t>Desenvolvedor:</a:t>
            </a:r>
            <a:r>
              <a:rPr lang="pt-BR" sz="2400" dirty="0" smtClean="0"/>
              <a:t> atua como indagador, consultor e solucionador de problemas.</a:t>
            </a:r>
          </a:p>
          <a:p>
            <a:pPr>
              <a:lnSpc>
                <a:spcPct val="90000"/>
              </a:lnSpc>
            </a:pPr>
            <a:endParaRPr lang="pt-BR" dirty="0" smtClean="0"/>
          </a:p>
          <a:p>
            <a:pPr>
              <a:lnSpc>
                <a:spcPct val="90000"/>
              </a:lnSpc>
            </a:pPr>
            <a:endParaRPr lang="pt-BR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86362" tIns="42424" rIns="86362" bIns="42424">
            <a:normAutofit fontScale="90000"/>
          </a:bodyPr>
          <a:lstStyle/>
          <a:p>
            <a:r>
              <a:rPr lang="pt-BR" sz="3600" dirty="0" smtClean="0"/>
              <a:t>Dificuldades no processo de extração de requisitos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86362" tIns="42424" rIns="86362" bIns="42424"/>
          <a:lstStyle/>
          <a:p>
            <a:pPr marL="535480" indent="-535480"/>
            <a:r>
              <a:rPr lang="pt-BR" b="1" dirty="0" err="1" smtClean="0">
                <a:solidFill>
                  <a:schemeClr val="accent1"/>
                </a:solidFill>
              </a:rPr>
              <a:t>Stakeholders</a:t>
            </a:r>
            <a:r>
              <a:rPr lang="pt-BR" b="1" dirty="0" smtClean="0">
                <a:solidFill>
                  <a:schemeClr val="accent1"/>
                </a:solidFill>
              </a:rPr>
              <a:t> e Usuários</a:t>
            </a:r>
          </a:p>
          <a:p>
            <a:pPr marL="535480" indent="-535480">
              <a:buNone/>
            </a:pPr>
            <a:r>
              <a:rPr lang="pt-BR" i="1" dirty="0" smtClean="0"/>
              <a:t>	</a:t>
            </a:r>
            <a:r>
              <a:rPr lang="pt-BR" i="1" dirty="0" err="1" smtClean="0"/>
              <a:t>Stakeholders</a:t>
            </a:r>
            <a:r>
              <a:rPr lang="pt-BR" i="1" dirty="0" smtClean="0"/>
              <a:t> </a:t>
            </a:r>
            <a:r>
              <a:rPr lang="pt-BR" dirty="0" smtClean="0"/>
              <a:t>são todos aqueles com algum interesse no sistema, afetando ou sendo afetados por seus resultados. Esse grupo é bem maior que o grupo de usuários, pois envolve não só estes, mas também desenvolvedores, financiadores, e outros.</a:t>
            </a:r>
          </a:p>
          <a:p>
            <a:pPr lvl="1">
              <a:lnSpc>
                <a:spcPct val="80000"/>
              </a:lnSpc>
            </a:pPr>
            <a:endParaRPr lang="pt-BR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Stakeholders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interessado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São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envolvidos</a:t>
            </a:r>
            <a:r>
              <a:rPr lang="en-US" dirty="0" smtClean="0"/>
              <a:t> </a:t>
            </a:r>
            <a:r>
              <a:rPr lang="en-US" dirty="0" err="1" smtClean="0"/>
              <a:t>diretamente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indiretamente</a:t>
            </a:r>
            <a:r>
              <a:rPr lang="en-US" dirty="0" smtClean="0"/>
              <a:t> no </a:t>
            </a:r>
            <a:r>
              <a:rPr lang="en-US" dirty="0" err="1" smtClean="0"/>
              <a:t>processo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o software </a:t>
            </a:r>
            <a:r>
              <a:rPr lang="en-US" dirty="0" err="1" smtClean="0"/>
              <a:t>irá</a:t>
            </a:r>
            <a:r>
              <a:rPr lang="en-US" dirty="0" smtClean="0"/>
              <a:t> </a:t>
            </a:r>
            <a:r>
              <a:rPr lang="en-US" dirty="0" err="1" smtClean="0"/>
              <a:t>atuar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err="1" smtClean="0"/>
              <a:t>Cada</a:t>
            </a:r>
            <a:r>
              <a:rPr lang="en-US" dirty="0" smtClean="0"/>
              <a:t> um tem um </a:t>
            </a:r>
            <a:r>
              <a:rPr lang="en-US" dirty="0" err="1" smtClean="0"/>
              <a:t>ponto</a:t>
            </a:r>
            <a:r>
              <a:rPr lang="en-US" dirty="0" smtClean="0"/>
              <a:t> de vista </a:t>
            </a:r>
            <a:r>
              <a:rPr lang="en-US" dirty="0" err="1" smtClean="0"/>
              <a:t>diferente</a:t>
            </a:r>
            <a:r>
              <a:rPr lang="en-US" dirty="0" smtClean="0"/>
              <a:t> do </a:t>
            </a:r>
            <a:r>
              <a:rPr lang="en-US" dirty="0" err="1" smtClean="0"/>
              <a:t>sistema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3733800"/>
            <a:ext cx="4572000" cy="3028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Stakeholders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interessado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029200"/>
          </a:xfrm>
        </p:spPr>
        <p:txBody>
          <a:bodyPr>
            <a:normAutofit/>
          </a:bodyPr>
          <a:lstStyle/>
          <a:p>
            <a:r>
              <a:rPr lang="en-US" dirty="0" err="1" smtClean="0"/>
              <a:t>Exemplo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r>
              <a:rPr lang="en-US" dirty="0" err="1" smtClean="0"/>
              <a:t>Em</a:t>
            </a:r>
            <a:r>
              <a:rPr lang="en-US" dirty="0" smtClean="0"/>
              <a:t> um </a:t>
            </a:r>
            <a:r>
              <a:rPr lang="en-US" dirty="0" err="1" smtClean="0"/>
              <a:t>sistema</a:t>
            </a:r>
            <a:r>
              <a:rPr lang="en-US" dirty="0" smtClean="0"/>
              <a:t> de </a:t>
            </a:r>
            <a:r>
              <a:rPr lang="en-US" dirty="0" err="1" smtClean="0"/>
              <a:t>caixa</a:t>
            </a:r>
            <a:r>
              <a:rPr lang="en-US" dirty="0" smtClean="0"/>
              <a:t> </a:t>
            </a:r>
            <a:r>
              <a:rPr lang="en-US" dirty="0" err="1" smtClean="0"/>
              <a:t>eletrônico</a:t>
            </a:r>
            <a:r>
              <a:rPr lang="en-US" dirty="0" smtClean="0"/>
              <a:t>:</a:t>
            </a:r>
          </a:p>
          <a:p>
            <a:pPr lvl="1"/>
            <a:r>
              <a:rPr lang="en-US" sz="2000" dirty="0" err="1" smtClean="0"/>
              <a:t>Clientes</a:t>
            </a:r>
            <a:r>
              <a:rPr lang="en-US" sz="2000" dirty="0" smtClean="0"/>
              <a:t> do </a:t>
            </a:r>
            <a:r>
              <a:rPr lang="en-US" sz="2000" dirty="0" err="1" smtClean="0"/>
              <a:t>banco</a:t>
            </a:r>
            <a:endParaRPr lang="en-US" sz="2000" dirty="0" smtClean="0"/>
          </a:p>
          <a:p>
            <a:pPr lvl="1"/>
            <a:r>
              <a:rPr lang="en-US" sz="2000" dirty="0" err="1" smtClean="0"/>
              <a:t>Gerentes</a:t>
            </a:r>
            <a:r>
              <a:rPr lang="en-US" sz="2000" dirty="0" smtClean="0"/>
              <a:t> de </a:t>
            </a:r>
            <a:r>
              <a:rPr lang="en-US" sz="2000" dirty="0" err="1" smtClean="0"/>
              <a:t>bancos</a:t>
            </a:r>
            <a:endParaRPr lang="en-US" sz="2000" dirty="0" smtClean="0"/>
          </a:p>
          <a:p>
            <a:pPr lvl="1"/>
            <a:r>
              <a:rPr lang="en-US" sz="2000" dirty="0" err="1" smtClean="0"/>
              <a:t>Caixas</a:t>
            </a:r>
            <a:r>
              <a:rPr lang="en-US" sz="2000" dirty="0" smtClean="0"/>
              <a:t> do </a:t>
            </a:r>
            <a:r>
              <a:rPr lang="en-US" sz="2000" dirty="0" err="1" smtClean="0"/>
              <a:t>banco</a:t>
            </a:r>
            <a:endParaRPr lang="en-US" sz="2000" dirty="0" smtClean="0"/>
          </a:p>
          <a:p>
            <a:pPr lvl="1"/>
            <a:r>
              <a:rPr lang="pt-BR" sz="2000" dirty="0" smtClean="0"/>
              <a:t>Administradores de banco de dados</a:t>
            </a:r>
          </a:p>
          <a:p>
            <a:pPr lvl="1"/>
            <a:r>
              <a:rPr lang="pt-BR" sz="2000" dirty="0" smtClean="0"/>
              <a:t>Gerentes de proteção (segurança das informações)</a:t>
            </a:r>
          </a:p>
          <a:p>
            <a:pPr lvl="1"/>
            <a:r>
              <a:rPr lang="en-US" sz="2000" dirty="0" err="1" smtClean="0"/>
              <a:t>Departamento</a:t>
            </a:r>
            <a:r>
              <a:rPr lang="en-US" sz="2000" dirty="0" smtClean="0"/>
              <a:t> de </a:t>
            </a:r>
            <a:r>
              <a:rPr lang="en-US" sz="2000" i="1" dirty="0" smtClean="0"/>
              <a:t>marketing</a:t>
            </a:r>
          </a:p>
          <a:p>
            <a:pPr lvl="1"/>
            <a:r>
              <a:rPr lang="pt-BR" sz="2000" dirty="0" smtClean="0"/>
              <a:t>Engenheiros de manutenção de hardware e de software</a:t>
            </a:r>
          </a:p>
          <a:p>
            <a:pPr lvl="1"/>
            <a:r>
              <a:rPr lang="en-US" sz="2000" dirty="0" err="1" smtClean="0"/>
              <a:t>Gestores</a:t>
            </a:r>
            <a:endParaRPr lang="en-US" sz="20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l="13402" t="4247" r="12371" b="9266"/>
          <a:stretch>
            <a:fillRect/>
          </a:stretch>
        </p:blipFill>
        <p:spPr bwMode="auto">
          <a:xfrm>
            <a:off x="7086600" y="3657601"/>
            <a:ext cx="2057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Técnicas</a:t>
            </a:r>
            <a:r>
              <a:rPr lang="en-US" dirty="0" smtClean="0"/>
              <a:t> de </a:t>
            </a:r>
            <a:r>
              <a:rPr lang="en-US" dirty="0" err="1" smtClean="0"/>
              <a:t>Levantamento</a:t>
            </a:r>
            <a:r>
              <a:rPr lang="en-US" dirty="0" smtClean="0"/>
              <a:t> de </a:t>
            </a:r>
            <a:r>
              <a:rPr lang="en-US" dirty="0" err="1" smtClean="0"/>
              <a:t>requisitos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Entrevistas</a:t>
            </a:r>
            <a:endParaRPr lang="en-US" dirty="0" smtClean="0"/>
          </a:p>
          <a:p>
            <a:r>
              <a:rPr lang="en-US" dirty="0" err="1" smtClean="0"/>
              <a:t>Leitura</a:t>
            </a:r>
            <a:r>
              <a:rPr lang="en-US" dirty="0" smtClean="0"/>
              <a:t> de </a:t>
            </a:r>
            <a:r>
              <a:rPr lang="en-US" dirty="0" err="1" smtClean="0"/>
              <a:t>Documentos</a:t>
            </a:r>
            <a:endParaRPr lang="en-US" dirty="0" smtClean="0"/>
          </a:p>
          <a:p>
            <a:r>
              <a:rPr lang="en-US" dirty="0" err="1" smtClean="0"/>
              <a:t>Questionários</a:t>
            </a:r>
            <a:endParaRPr lang="en-US" dirty="0" smtClean="0"/>
          </a:p>
          <a:p>
            <a:r>
              <a:rPr lang="en-US" dirty="0" err="1" smtClean="0"/>
              <a:t>Cenários</a:t>
            </a:r>
            <a:endParaRPr lang="en-US" dirty="0" smtClean="0"/>
          </a:p>
          <a:p>
            <a:r>
              <a:rPr lang="en-US" dirty="0" err="1" smtClean="0"/>
              <a:t>BrainStorm</a:t>
            </a:r>
            <a:endParaRPr lang="en-US" dirty="0" smtClean="0"/>
          </a:p>
          <a:p>
            <a:r>
              <a:rPr lang="en-US" dirty="0" err="1" smtClean="0"/>
              <a:t>Observações</a:t>
            </a:r>
            <a:r>
              <a:rPr lang="en-US" dirty="0" smtClean="0"/>
              <a:t> e </a:t>
            </a:r>
            <a:r>
              <a:rPr lang="en-US" dirty="0" err="1" smtClean="0"/>
              <a:t>análises</a:t>
            </a:r>
            <a:r>
              <a:rPr lang="en-US" dirty="0" smtClean="0"/>
              <a:t> </a:t>
            </a:r>
            <a:r>
              <a:rPr lang="en-US" dirty="0" err="1" smtClean="0"/>
              <a:t>sociais</a:t>
            </a:r>
            <a:r>
              <a:rPr lang="en-US" dirty="0" smtClean="0"/>
              <a:t> (</a:t>
            </a:r>
            <a:r>
              <a:rPr lang="en-US" dirty="0" err="1" smtClean="0"/>
              <a:t>etnografia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Prototipagem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2448" y="1752600"/>
            <a:ext cx="8340552" cy="4555678"/>
          </a:xfrm>
          <a:noFill/>
        </p:spPr>
        <p:txBody>
          <a:bodyPr lIns="86362" tIns="42424" rIns="86362" bIns="42424"/>
          <a:lstStyle/>
          <a:p>
            <a:pPr marL="535480" indent="-535480">
              <a:lnSpc>
                <a:spcPct val="80000"/>
              </a:lnSpc>
            </a:pPr>
            <a:r>
              <a:rPr lang="pt-BR" sz="2000" b="1" dirty="0" smtClean="0"/>
              <a:t>Técnicas informais – </a:t>
            </a:r>
            <a:r>
              <a:rPr lang="pt-BR" sz="2000" dirty="0" smtClean="0"/>
              <a:t>baseada em comunicação estruturada e interação com o usuário</a:t>
            </a:r>
            <a:r>
              <a:rPr lang="pt-BR" sz="2000" b="1" dirty="0" smtClean="0"/>
              <a:t>. </a:t>
            </a:r>
          </a:p>
          <a:p>
            <a:pPr marL="1498070" lvl="2" indent="-344237">
              <a:lnSpc>
                <a:spcPct val="80000"/>
              </a:lnSpc>
            </a:pPr>
            <a:r>
              <a:rPr lang="pt-BR" sz="2000" b="1" dirty="0" smtClean="0"/>
              <a:t>Entrevistas</a:t>
            </a:r>
          </a:p>
          <a:p>
            <a:pPr marL="1498070" lvl="2" indent="-344237">
              <a:lnSpc>
                <a:spcPct val="80000"/>
              </a:lnSpc>
            </a:pPr>
            <a:r>
              <a:rPr lang="pt-BR" sz="2000" b="1" dirty="0" smtClean="0"/>
              <a:t>Questionário</a:t>
            </a:r>
          </a:p>
          <a:p>
            <a:pPr marL="1498070" lvl="2" indent="-344237">
              <a:lnSpc>
                <a:spcPct val="80000"/>
              </a:lnSpc>
            </a:pPr>
            <a:r>
              <a:rPr lang="pt-BR" sz="2000" b="1" dirty="0" smtClean="0"/>
              <a:t>Técnica dos 5 </a:t>
            </a:r>
            <a:r>
              <a:rPr lang="pt-BR" sz="2000" b="1" dirty="0" err="1" smtClean="0"/>
              <a:t>W´</a:t>
            </a:r>
            <a:r>
              <a:rPr lang="pt-BR" sz="2000" b="1" dirty="0" smtClean="0"/>
              <a:t>s </a:t>
            </a:r>
          </a:p>
          <a:p>
            <a:pPr marL="1498070" lvl="2" indent="-344237">
              <a:lnSpc>
                <a:spcPct val="80000"/>
              </a:lnSpc>
            </a:pPr>
            <a:r>
              <a:rPr lang="pt-BR" sz="2000" b="1" dirty="0" err="1" smtClean="0"/>
              <a:t>Joint</a:t>
            </a:r>
            <a:r>
              <a:rPr lang="pt-BR" sz="2000" b="1" dirty="0" smtClean="0"/>
              <a:t> Application Design ( JAD)</a:t>
            </a:r>
          </a:p>
          <a:p>
            <a:pPr marL="1498070" lvl="2" indent="-344237">
              <a:lnSpc>
                <a:spcPct val="80000"/>
              </a:lnSpc>
            </a:pPr>
            <a:r>
              <a:rPr lang="pt-BR" sz="2000" b="1" dirty="0" err="1" smtClean="0"/>
              <a:t>Brainstorming</a:t>
            </a:r>
            <a:endParaRPr lang="pt-BR" sz="2000" b="1" dirty="0" smtClean="0"/>
          </a:p>
          <a:p>
            <a:pPr marL="1498070" lvl="2" indent="-344237">
              <a:lnSpc>
                <a:spcPct val="80000"/>
              </a:lnSpc>
            </a:pPr>
            <a:r>
              <a:rPr lang="pt-BR" sz="2000" b="1" dirty="0" smtClean="0"/>
              <a:t>Observação</a:t>
            </a:r>
          </a:p>
          <a:p>
            <a:pPr marL="1498070" lvl="2" indent="-344237">
              <a:lnSpc>
                <a:spcPct val="80000"/>
              </a:lnSpc>
            </a:pPr>
            <a:r>
              <a:rPr lang="pt-BR" sz="2000" b="1" dirty="0" smtClean="0"/>
              <a:t>PIECES</a:t>
            </a:r>
          </a:p>
          <a:p>
            <a:pPr marL="535480" indent="-535480">
              <a:lnSpc>
                <a:spcPct val="80000"/>
              </a:lnSpc>
            </a:pPr>
            <a:endParaRPr lang="pt-BR" sz="1800" b="1" dirty="0" smtClean="0"/>
          </a:p>
          <a:p>
            <a:pPr marL="535480" indent="-535480">
              <a:lnSpc>
                <a:spcPct val="80000"/>
              </a:lnSpc>
            </a:pPr>
            <a:r>
              <a:rPr lang="pt-BR" sz="2000" b="1" dirty="0" smtClean="0"/>
              <a:t>Técnicas formas – </a:t>
            </a:r>
            <a:r>
              <a:rPr lang="pt-BR" sz="2000" dirty="0" smtClean="0"/>
              <a:t>construção de um modelo conceitual do problema sendo analisado, ou de um protótipo de um produto de software a ser construído.</a:t>
            </a:r>
          </a:p>
          <a:p>
            <a:pPr marL="535480" indent="-535480">
              <a:lnSpc>
                <a:spcPct val="80000"/>
              </a:lnSpc>
            </a:pPr>
            <a:endParaRPr lang="pt-BR" sz="2000" dirty="0" smtClean="0"/>
          </a:p>
        </p:txBody>
      </p:sp>
      <p:sp>
        <p:nvSpPr>
          <p:cNvPr id="67587" name="Rectangle 3"/>
          <p:cNvSpPr>
            <a:spLocks noChangeArrowheads="1"/>
          </p:cNvSpPr>
          <p:nvPr/>
        </p:nvSpPr>
        <p:spPr bwMode="auto">
          <a:xfrm>
            <a:off x="451143" y="333022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600" b="1" dirty="0">
                <a:latin typeface="Arial" pitchFamily="34" charset="0"/>
              </a:rPr>
              <a:t>Técnicas de extração de requisitos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Entrevista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76800"/>
          </a:xfrm>
        </p:spPr>
        <p:txBody>
          <a:bodyPr>
            <a:normAutofit/>
          </a:bodyPr>
          <a:lstStyle/>
          <a:p>
            <a:r>
              <a:rPr lang="pt-BR" dirty="0" smtClean="0"/>
              <a:t>Em entrevista formal ou informal, a equipe formula questões para os </a:t>
            </a:r>
            <a:r>
              <a:rPr lang="pt-BR" dirty="0" err="1" smtClean="0"/>
              <a:t>stakeholders</a:t>
            </a:r>
            <a:r>
              <a:rPr lang="pt-BR" dirty="0" smtClean="0"/>
              <a:t> sobre os sistemas que eles usam e o sistema a ser </a:t>
            </a:r>
            <a:r>
              <a:rPr lang="en-US" dirty="0" err="1" smtClean="0"/>
              <a:t>desenvolvido</a:t>
            </a:r>
            <a:r>
              <a:rPr lang="en-US" dirty="0" smtClean="0"/>
              <a:t>.</a:t>
            </a:r>
          </a:p>
          <a:p>
            <a:r>
              <a:rPr lang="pt-BR" dirty="0" smtClean="0"/>
              <a:t>Existem dois tipos de entrevistas:</a:t>
            </a:r>
          </a:p>
          <a:p>
            <a:pPr lvl="1"/>
            <a:r>
              <a:rPr lang="pt-BR" dirty="0" smtClean="0"/>
              <a:t> Entrevistas fechadas, onde um conjunto de </a:t>
            </a:r>
            <a:r>
              <a:rPr lang="en-US" dirty="0" err="1" smtClean="0"/>
              <a:t>questões</a:t>
            </a:r>
            <a:r>
              <a:rPr lang="en-US" dirty="0" smtClean="0"/>
              <a:t> </a:t>
            </a:r>
            <a:r>
              <a:rPr lang="en-US" dirty="0" err="1" smtClean="0"/>
              <a:t>predefinidas</a:t>
            </a:r>
            <a:r>
              <a:rPr lang="en-US" dirty="0" smtClean="0"/>
              <a:t> </a:t>
            </a:r>
            <a:r>
              <a:rPr lang="en-US" dirty="0" err="1" smtClean="0"/>
              <a:t>são</a:t>
            </a:r>
            <a:r>
              <a:rPr lang="en-US" dirty="0" smtClean="0"/>
              <a:t> </a:t>
            </a:r>
            <a:r>
              <a:rPr lang="en-US" dirty="0" err="1" smtClean="0"/>
              <a:t>respondidas</a:t>
            </a:r>
            <a:r>
              <a:rPr lang="en-US" dirty="0" smtClean="0"/>
              <a:t>.</a:t>
            </a:r>
          </a:p>
          <a:p>
            <a:pPr lvl="1"/>
            <a:r>
              <a:rPr lang="pt-BR" dirty="0" smtClean="0"/>
              <a:t>Entrevistas abertas, onde não há um roteiro predefinido e onde uma variedade de assuntos são </a:t>
            </a:r>
            <a:r>
              <a:rPr lang="en-US" dirty="0" err="1" smtClean="0"/>
              <a:t>explorados</a:t>
            </a:r>
            <a:r>
              <a:rPr lang="en-US" dirty="0" smtClean="0"/>
              <a:t> com </a:t>
            </a:r>
            <a:r>
              <a:rPr lang="en-US" dirty="0" err="1" smtClean="0"/>
              <a:t>os</a:t>
            </a:r>
            <a:r>
              <a:rPr lang="en-US" dirty="0" smtClean="0"/>
              <a:t> stakeholders.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Entrevistas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19325"/>
            <a:ext cx="3095625" cy="463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Espaço Reservado para Conteúdo 5"/>
          <p:cNvGraphicFramePr>
            <a:graphicFrameLocks noGrp="1"/>
          </p:cNvGraphicFramePr>
          <p:nvPr>
            <p:ph sz="quarter" idx="1"/>
          </p:nvPr>
        </p:nvGraphicFramePr>
        <p:xfrm>
          <a:off x="3581399" y="2133600"/>
          <a:ext cx="5184775" cy="3962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Entrevistas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02920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70000"/>
              </a:lnSpc>
            </a:pPr>
            <a:r>
              <a:rPr lang="pt-BR" dirty="0" smtClean="0"/>
              <a:t>Normalmente, uma mistura de entrevistas fechadas e </a:t>
            </a:r>
            <a:r>
              <a:rPr lang="en-US" dirty="0" err="1" smtClean="0"/>
              <a:t>abertas</a:t>
            </a:r>
            <a:endParaRPr lang="en-US" dirty="0" smtClean="0"/>
          </a:p>
          <a:p>
            <a:pPr>
              <a:lnSpc>
                <a:spcPct val="170000"/>
              </a:lnSpc>
            </a:pPr>
            <a:r>
              <a:rPr lang="pt-BR" dirty="0" smtClean="0"/>
              <a:t>Entrevistas são boas para obtenção de um entendimento geral do que os </a:t>
            </a:r>
            <a:r>
              <a:rPr lang="pt-BR" dirty="0" err="1" smtClean="0"/>
              <a:t>stakeholders</a:t>
            </a:r>
            <a:r>
              <a:rPr lang="pt-BR" dirty="0" smtClean="0"/>
              <a:t> fazem e como eles podem </a:t>
            </a:r>
            <a:r>
              <a:rPr lang="en-US" dirty="0" err="1" smtClean="0"/>
              <a:t>interagir</a:t>
            </a:r>
            <a:r>
              <a:rPr lang="en-US" dirty="0" smtClean="0"/>
              <a:t> com o </a:t>
            </a:r>
            <a:r>
              <a:rPr lang="en-US" dirty="0" err="1" smtClean="0"/>
              <a:t>sistema</a:t>
            </a:r>
            <a:r>
              <a:rPr lang="en-US" dirty="0" smtClean="0"/>
              <a:t>.</a:t>
            </a:r>
          </a:p>
          <a:p>
            <a:pPr>
              <a:lnSpc>
                <a:spcPct val="170000"/>
              </a:lnSpc>
            </a:pPr>
            <a:r>
              <a:rPr lang="pt-BR" dirty="0" smtClean="0"/>
              <a:t>Entrevistas não são ideais para a compreensão de </a:t>
            </a:r>
            <a:r>
              <a:rPr lang="en-US" dirty="0" err="1" smtClean="0"/>
              <a:t>requisitos</a:t>
            </a:r>
            <a:r>
              <a:rPr lang="en-US" dirty="0" smtClean="0"/>
              <a:t> de </a:t>
            </a:r>
            <a:r>
              <a:rPr lang="en-US" dirty="0" err="1" smtClean="0"/>
              <a:t>domínio</a:t>
            </a:r>
            <a:endParaRPr lang="en-US" dirty="0" smtClean="0"/>
          </a:p>
          <a:p>
            <a:pPr>
              <a:lnSpc>
                <a:spcPct val="170000"/>
              </a:lnSpc>
            </a:pPr>
            <a:r>
              <a:rPr lang="pt-BR" dirty="0" smtClean="0"/>
              <a:t>Os engenheiros de requisitos podem não entender a </a:t>
            </a:r>
            <a:r>
              <a:rPr lang="en-US" dirty="0" err="1" smtClean="0"/>
              <a:t>terminologia</a:t>
            </a:r>
            <a:r>
              <a:rPr lang="en-US" dirty="0" smtClean="0"/>
              <a:t> </a:t>
            </a:r>
            <a:r>
              <a:rPr lang="en-US" dirty="0" err="1" smtClean="0"/>
              <a:t>específica</a:t>
            </a:r>
            <a:r>
              <a:rPr lang="en-US" dirty="0" smtClean="0"/>
              <a:t> de </a:t>
            </a:r>
            <a:r>
              <a:rPr lang="en-US" dirty="0" err="1" smtClean="0"/>
              <a:t>domínio</a:t>
            </a:r>
            <a:r>
              <a:rPr lang="en-US" dirty="0" smtClean="0"/>
              <a:t>;</a:t>
            </a:r>
          </a:p>
          <a:p>
            <a:pPr>
              <a:lnSpc>
                <a:spcPct val="170000"/>
              </a:lnSpc>
            </a:pPr>
            <a:r>
              <a:rPr lang="pt-BR" dirty="0" smtClean="0"/>
              <a:t>Alguns conhecimentos de domínio são tão </a:t>
            </a:r>
            <a:r>
              <a:rPr lang="pt-BR" dirty="0" err="1" smtClean="0"/>
              <a:t>especificos</a:t>
            </a:r>
            <a:r>
              <a:rPr lang="pt-BR" dirty="0" smtClean="0"/>
              <a:t> que as pessoas acham difícil explicar ou pensam que não vale a pena mencioná-los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Níveis</a:t>
            </a:r>
            <a:r>
              <a:rPr lang="en-US" dirty="0" smtClean="0"/>
              <a:t> de </a:t>
            </a:r>
            <a:r>
              <a:rPr lang="en-US" dirty="0" err="1" smtClean="0"/>
              <a:t>erros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533400" y="6096000"/>
            <a:ext cx="8153400" cy="457200"/>
          </a:xfrm>
        </p:spPr>
        <p:txBody>
          <a:bodyPr>
            <a:normAutofit/>
          </a:bodyPr>
          <a:lstStyle/>
          <a:p>
            <a:r>
              <a:rPr lang="en-US" sz="1800" dirty="0" err="1" smtClean="0"/>
              <a:t>Fonte</a:t>
            </a:r>
            <a:r>
              <a:rPr lang="en-US" sz="1800" dirty="0" smtClean="0"/>
              <a:t>: iMaster.com</a:t>
            </a:r>
            <a:endParaRPr lang="en-US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676402"/>
            <a:ext cx="4114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2448" y="1676400"/>
            <a:ext cx="8340552" cy="4571328"/>
          </a:xfrm>
          <a:noFill/>
        </p:spPr>
        <p:txBody>
          <a:bodyPr lIns="86362" tIns="42424" rIns="86362" bIns="42424">
            <a:normAutofit lnSpcReduction="10000"/>
          </a:bodyPr>
          <a:lstStyle/>
          <a:p>
            <a:pPr marL="535480" indent="-535480">
              <a:lnSpc>
                <a:spcPct val="80000"/>
              </a:lnSpc>
            </a:pPr>
            <a:r>
              <a:rPr lang="pt-BR" dirty="0" smtClean="0"/>
              <a:t>Planejamento da entrevista</a:t>
            </a:r>
          </a:p>
          <a:p>
            <a:pPr lvl="1">
              <a:lnSpc>
                <a:spcPct val="80000"/>
              </a:lnSpc>
            </a:pPr>
            <a:r>
              <a:rPr lang="pt-BR" dirty="0" smtClean="0"/>
              <a:t>Ler material disponível</a:t>
            </a:r>
          </a:p>
          <a:p>
            <a:pPr lvl="1">
              <a:lnSpc>
                <a:spcPct val="80000"/>
              </a:lnSpc>
            </a:pPr>
            <a:r>
              <a:rPr lang="pt-BR" dirty="0" smtClean="0"/>
              <a:t>Estabelecer objetivo da entrevista</a:t>
            </a:r>
          </a:p>
          <a:p>
            <a:pPr lvl="1">
              <a:lnSpc>
                <a:spcPct val="80000"/>
              </a:lnSpc>
            </a:pPr>
            <a:r>
              <a:rPr lang="pt-BR" dirty="0" smtClean="0"/>
              <a:t>Decidir quem será entrevistado</a:t>
            </a:r>
          </a:p>
          <a:p>
            <a:pPr marL="535480" indent="-535480">
              <a:lnSpc>
                <a:spcPct val="80000"/>
              </a:lnSpc>
            </a:pPr>
            <a:endParaRPr lang="pt-BR" dirty="0" smtClean="0"/>
          </a:p>
          <a:p>
            <a:pPr marL="535480" indent="-535480">
              <a:lnSpc>
                <a:spcPct val="80000"/>
              </a:lnSpc>
            </a:pPr>
            <a:r>
              <a:rPr lang="pt-BR" dirty="0" smtClean="0"/>
              <a:t>Prepara os entrevistados</a:t>
            </a:r>
          </a:p>
          <a:p>
            <a:pPr lvl="1">
              <a:lnSpc>
                <a:spcPct val="80000"/>
              </a:lnSpc>
            </a:pPr>
            <a:r>
              <a:rPr lang="pt-BR" dirty="0" smtClean="0"/>
              <a:t>Avisar a data e duração</a:t>
            </a:r>
          </a:p>
          <a:p>
            <a:pPr lvl="1">
              <a:lnSpc>
                <a:spcPct val="80000"/>
              </a:lnSpc>
            </a:pPr>
            <a:r>
              <a:rPr lang="pt-BR" dirty="0" smtClean="0"/>
              <a:t>Comunicar o assunto</a:t>
            </a:r>
          </a:p>
          <a:p>
            <a:pPr marL="535480" indent="-535480">
              <a:lnSpc>
                <a:spcPct val="80000"/>
              </a:lnSpc>
            </a:pPr>
            <a:endParaRPr lang="pt-BR" dirty="0" smtClean="0"/>
          </a:p>
          <a:p>
            <a:pPr marL="535480" indent="-535480">
              <a:lnSpc>
                <a:spcPct val="80000"/>
              </a:lnSpc>
            </a:pPr>
            <a:r>
              <a:rPr lang="pt-BR" dirty="0" smtClean="0"/>
              <a:t>Preparar lista de questões</a:t>
            </a:r>
          </a:p>
          <a:p>
            <a:pPr lvl="1">
              <a:lnSpc>
                <a:spcPct val="80000"/>
              </a:lnSpc>
            </a:pPr>
            <a:r>
              <a:rPr lang="pt-BR" dirty="0" smtClean="0"/>
              <a:t>Direcionadas para o objetivo da entrevista</a:t>
            </a:r>
          </a:p>
          <a:p>
            <a:pPr lvl="1">
              <a:lnSpc>
                <a:spcPct val="80000"/>
              </a:lnSpc>
            </a:pPr>
            <a:r>
              <a:rPr lang="pt-BR" dirty="0" smtClean="0"/>
              <a:t>Informações obtidas – novas questões</a:t>
            </a:r>
          </a:p>
          <a:p>
            <a:pPr marL="535480" indent="-535480">
              <a:lnSpc>
                <a:spcPct val="80000"/>
              </a:lnSpc>
              <a:buNone/>
            </a:pPr>
            <a:endParaRPr lang="pt-BR" dirty="0" smtClean="0"/>
          </a:p>
          <a:p>
            <a:pPr marL="535480" indent="-535480">
              <a:lnSpc>
                <a:spcPct val="80000"/>
              </a:lnSpc>
            </a:pPr>
            <a:endParaRPr lang="pt-BR" dirty="0" smtClean="0"/>
          </a:p>
        </p:txBody>
      </p:sp>
      <p:sp>
        <p:nvSpPr>
          <p:cNvPr id="68611" name="Rectangle 3"/>
          <p:cNvSpPr>
            <a:spLocks noChangeArrowheads="1"/>
          </p:cNvSpPr>
          <p:nvPr/>
        </p:nvSpPr>
        <p:spPr bwMode="auto">
          <a:xfrm>
            <a:off x="451143" y="333022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(Entrevista - fases)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3"/>
          <p:cNvSpPr>
            <a:spLocks noChangeArrowheads="1"/>
          </p:cNvSpPr>
          <p:nvPr/>
        </p:nvSpPr>
        <p:spPr bwMode="auto">
          <a:xfrm>
            <a:off x="451143" y="333022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(Entrevista - fases)</a:t>
            </a:r>
          </a:p>
        </p:txBody>
      </p:sp>
      <p:pic>
        <p:nvPicPr>
          <p:cNvPr id="6963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813" y="1523999"/>
            <a:ext cx="8080707" cy="464820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8077200" cy="4648200"/>
          </a:xfrm>
          <a:noFill/>
        </p:spPr>
        <p:txBody>
          <a:bodyPr lIns="86362" tIns="42424" rIns="86362" bIns="42424">
            <a:normAutofit fontScale="92500" lnSpcReduction="20000"/>
          </a:bodyPr>
          <a:lstStyle/>
          <a:p>
            <a:pPr marL="535480" indent="-535480"/>
            <a:r>
              <a:rPr lang="pt-BR" dirty="0" smtClean="0"/>
              <a:t>As perspectivas básicas que encontramos em entrevistas e reuniões são as seguintes:</a:t>
            </a:r>
          </a:p>
          <a:p>
            <a:pPr marL="535480" indent="-535480"/>
            <a:endParaRPr lang="pt-BR" dirty="0" smtClean="0"/>
          </a:p>
          <a:p>
            <a:pPr lvl="1"/>
            <a:r>
              <a:rPr lang="pt-BR" sz="2400" b="1" dirty="0" smtClean="0">
                <a:solidFill>
                  <a:schemeClr val="accent1"/>
                </a:solidFill>
              </a:rPr>
              <a:t>Entrevistado onisciente:</a:t>
            </a:r>
            <a:r>
              <a:rPr lang="pt-BR" dirty="0" smtClean="0"/>
              <a:t> descreve o sistema indicando coisas que ele “deve fazer”. Vê o sistema de uma perspectiva externa. Normalmente é a posição da alta gerência e de quem contratou o sistema. Exige funcionalidade do sistema, principalmente para atender o nível gerencial.</a:t>
            </a:r>
          </a:p>
          <a:p>
            <a:pPr lvl="1"/>
            <a:endParaRPr lang="pt-BR" dirty="0" smtClean="0"/>
          </a:p>
          <a:p>
            <a:pPr lvl="1"/>
            <a:r>
              <a:rPr lang="pt-BR" sz="2400" b="1" dirty="0" smtClean="0">
                <a:solidFill>
                  <a:schemeClr val="accent1"/>
                </a:solidFill>
              </a:rPr>
              <a:t>Entrevistado usuário:</a:t>
            </a:r>
            <a:r>
              <a:rPr lang="pt-BR" dirty="0" smtClean="0"/>
              <a:t> descreve o sistema como se o estivesse usando diretamente, muitas vezes já usando o sistema atual. Exige funções do sistema, principalmente para atender o seu nível de atuação (gerencial ou operacional). </a:t>
            </a:r>
          </a:p>
          <a:p>
            <a:pPr lvl="1">
              <a:buFontTx/>
              <a:buNone/>
            </a:pPr>
            <a:endParaRPr lang="pt-BR" dirty="0" smtClean="0"/>
          </a:p>
          <a:p>
            <a:pPr marL="535480" indent="-535480"/>
            <a:endParaRPr lang="pt-BR" dirty="0" smtClean="0"/>
          </a:p>
        </p:txBody>
      </p:sp>
      <p:sp>
        <p:nvSpPr>
          <p:cNvPr id="70659" name="Rectangle 3"/>
          <p:cNvSpPr>
            <a:spLocks noChangeArrowheads="1"/>
          </p:cNvSpPr>
          <p:nvPr/>
        </p:nvSpPr>
        <p:spPr bwMode="auto">
          <a:xfrm>
            <a:off x="451143" y="333022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(Entrevista - fases)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8077200" cy="4571328"/>
          </a:xfrm>
          <a:noFill/>
        </p:spPr>
        <p:txBody>
          <a:bodyPr lIns="86362" tIns="42424" rIns="86362" bIns="42424"/>
          <a:lstStyle/>
          <a:p>
            <a:pPr marL="535480" indent="-535480">
              <a:lnSpc>
                <a:spcPct val="80000"/>
              </a:lnSpc>
            </a:pPr>
            <a:r>
              <a:rPr lang="pt-BR" dirty="0" smtClean="0"/>
              <a:t>(</a:t>
            </a:r>
            <a:r>
              <a:rPr lang="pt-BR" dirty="0" err="1" smtClean="0"/>
              <a:t>cont</a:t>
            </a:r>
            <a:r>
              <a:rPr lang="pt-BR" dirty="0" smtClean="0"/>
              <a:t>)</a:t>
            </a:r>
          </a:p>
          <a:p>
            <a:pPr lvl="1"/>
            <a:r>
              <a:rPr lang="pt-BR" sz="2400" b="1" dirty="0" smtClean="0">
                <a:solidFill>
                  <a:schemeClr val="accent1"/>
                </a:solidFill>
              </a:rPr>
              <a:t>Entrevistado parte do sistema:</a:t>
            </a:r>
            <a:r>
              <a:rPr lang="pt-BR" dirty="0" smtClean="0"/>
              <a:t> descreve o sistema visto por dentro. Muitas vezes é quem vai ter o trabalho substituído, em todo ou em parte, pelo sistema, o que pode causar desconfiança e até mesmo franca hostilidade. Conhece os procedimentos na forma como são realizados e as exceções que podem acontecer.</a:t>
            </a:r>
          </a:p>
          <a:p>
            <a:pPr lvl="1"/>
            <a:endParaRPr lang="pt-BR" dirty="0" smtClean="0"/>
          </a:p>
        </p:txBody>
      </p:sp>
      <p:sp>
        <p:nvSpPr>
          <p:cNvPr id="71683" name="Rectangle 3"/>
          <p:cNvSpPr>
            <a:spLocks noChangeArrowheads="1"/>
          </p:cNvSpPr>
          <p:nvPr/>
        </p:nvSpPr>
        <p:spPr bwMode="auto">
          <a:xfrm>
            <a:off x="451143" y="333022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(Entrevista - fases)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2448" y="1628457"/>
            <a:ext cx="8340552" cy="4490205"/>
          </a:xfrm>
          <a:noFill/>
        </p:spPr>
        <p:txBody>
          <a:bodyPr lIns="86362" tIns="42424" rIns="86362" bIns="42424"/>
          <a:lstStyle/>
          <a:p>
            <a:pPr marL="535480" indent="-535480">
              <a:lnSpc>
                <a:spcPct val="80000"/>
              </a:lnSpc>
            </a:pPr>
            <a:r>
              <a:rPr lang="pt-BR" dirty="0" err="1" smtClean="0"/>
              <a:t>Abertas-dirigidas</a:t>
            </a:r>
            <a:r>
              <a:rPr lang="pt-BR" dirty="0" smtClean="0"/>
              <a:t> – </a:t>
            </a:r>
          </a:p>
          <a:p>
            <a:pPr lvl="1">
              <a:lnSpc>
                <a:spcPct val="80000"/>
              </a:lnSpc>
            </a:pPr>
            <a:r>
              <a:rPr lang="pt-BR" sz="1800" dirty="0" smtClean="0"/>
              <a:t>“Explique como este relatório é produzido”</a:t>
            </a:r>
          </a:p>
          <a:p>
            <a:pPr lvl="1">
              <a:lnSpc>
                <a:spcPct val="80000"/>
              </a:lnSpc>
            </a:pPr>
            <a:r>
              <a:rPr lang="pt-BR" b="1" dirty="0" smtClean="0"/>
              <a:t>Vantagem </a:t>
            </a:r>
            <a:r>
              <a:rPr lang="pt-BR" dirty="0" smtClean="0"/>
              <a:t>– </a:t>
            </a:r>
            <a:r>
              <a:rPr lang="pt-BR" sz="1800" dirty="0" smtClean="0"/>
              <a:t>descobre-se detalhe do vocabulário</a:t>
            </a:r>
          </a:p>
          <a:p>
            <a:pPr lvl="1">
              <a:lnSpc>
                <a:spcPct val="80000"/>
              </a:lnSpc>
            </a:pPr>
            <a:r>
              <a:rPr lang="pt-BR" b="1" dirty="0" smtClean="0"/>
              <a:t>Desvantagem</a:t>
            </a:r>
            <a:r>
              <a:rPr lang="pt-BR" dirty="0" smtClean="0"/>
              <a:t> – </a:t>
            </a:r>
            <a:r>
              <a:rPr lang="pt-BR" sz="1800" dirty="0" smtClean="0"/>
              <a:t>perde-se a objetividade.</a:t>
            </a:r>
          </a:p>
          <a:p>
            <a:pPr marL="535480" indent="-535480">
              <a:lnSpc>
                <a:spcPct val="80000"/>
              </a:lnSpc>
            </a:pPr>
            <a:endParaRPr lang="pt-BR" sz="2000" dirty="0" smtClean="0"/>
          </a:p>
          <a:p>
            <a:pPr marL="535480" indent="-535480">
              <a:lnSpc>
                <a:spcPct val="80000"/>
              </a:lnSpc>
            </a:pPr>
            <a:endParaRPr lang="pt-BR" dirty="0" smtClean="0"/>
          </a:p>
          <a:p>
            <a:pPr marL="535480" indent="-535480">
              <a:lnSpc>
                <a:spcPct val="80000"/>
              </a:lnSpc>
            </a:pPr>
            <a:r>
              <a:rPr lang="pt-BR" dirty="0" smtClean="0"/>
              <a:t>Fechada – </a:t>
            </a:r>
          </a:p>
          <a:p>
            <a:pPr lvl="1">
              <a:lnSpc>
                <a:spcPct val="80000"/>
              </a:lnSpc>
            </a:pPr>
            <a:r>
              <a:rPr lang="pt-BR" sz="1800" dirty="0" smtClean="0"/>
              <a:t>“Quantos relatórios desse tipo são gerados por mês?”</a:t>
            </a:r>
          </a:p>
          <a:p>
            <a:pPr lvl="1">
              <a:lnSpc>
                <a:spcPct val="80000"/>
              </a:lnSpc>
            </a:pPr>
            <a:r>
              <a:rPr lang="pt-BR" b="1" dirty="0" smtClean="0"/>
              <a:t>Vantagem </a:t>
            </a:r>
            <a:r>
              <a:rPr lang="pt-BR" dirty="0" smtClean="0"/>
              <a:t>– </a:t>
            </a:r>
            <a:r>
              <a:rPr lang="pt-BR" sz="1800" dirty="0" smtClean="0"/>
              <a:t>facilidade na compilação dos resultados.</a:t>
            </a:r>
          </a:p>
          <a:p>
            <a:pPr lvl="1">
              <a:lnSpc>
                <a:spcPct val="80000"/>
              </a:lnSpc>
            </a:pPr>
            <a:r>
              <a:rPr lang="pt-BR" b="1" dirty="0" smtClean="0"/>
              <a:t>Desvantagem</a:t>
            </a:r>
            <a:r>
              <a:rPr lang="pt-BR" dirty="0" smtClean="0"/>
              <a:t> – </a:t>
            </a:r>
            <a:r>
              <a:rPr lang="pt-BR" sz="1800" dirty="0" smtClean="0"/>
              <a:t>falta de detalhe</a:t>
            </a:r>
          </a:p>
          <a:p>
            <a:pPr lvl="1">
              <a:lnSpc>
                <a:spcPct val="80000"/>
              </a:lnSpc>
            </a:pPr>
            <a:r>
              <a:rPr lang="pt-BR" b="1" dirty="0" smtClean="0"/>
              <a:t>Seqüência –</a:t>
            </a:r>
            <a:r>
              <a:rPr lang="pt-BR" dirty="0" smtClean="0"/>
              <a:t> </a:t>
            </a:r>
            <a:r>
              <a:rPr lang="pt-BR" sz="1800" dirty="0" smtClean="0"/>
              <a:t>dá continuidade a uma questão. “Por que? Dê um exemplo</a:t>
            </a:r>
            <a:r>
              <a:rPr lang="pt-BR" dirty="0" smtClean="0"/>
              <a:t>” </a:t>
            </a:r>
          </a:p>
          <a:p>
            <a:pPr marL="535480" indent="-535480">
              <a:lnSpc>
                <a:spcPct val="80000"/>
              </a:lnSpc>
            </a:pPr>
            <a:endParaRPr lang="pt-BR" dirty="0" smtClean="0"/>
          </a:p>
        </p:txBody>
      </p:sp>
      <p:sp>
        <p:nvSpPr>
          <p:cNvPr id="72707" name="Rectangle 3"/>
          <p:cNvSpPr>
            <a:spLocks noChangeArrowheads="1"/>
          </p:cNvSpPr>
          <p:nvPr/>
        </p:nvSpPr>
        <p:spPr bwMode="auto">
          <a:xfrm>
            <a:off x="451143" y="333022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(Entrevista - Tipos de questões)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ChangeArrowheads="1"/>
          </p:cNvSpPr>
          <p:nvPr/>
        </p:nvSpPr>
        <p:spPr bwMode="auto">
          <a:xfrm>
            <a:off x="451143" y="333022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(Entrevista - pirâmide)</a:t>
            </a:r>
          </a:p>
        </p:txBody>
      </p:sp>
      <p:pic>
        <p:nvPicPr>
          <p:cNvPr id="737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2122" y="1700161"/>
            <a:ext cx="6446711" cy="439300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73732" name="Text Box 4"/>
          <p:cNvSpPr txBox="1">
            <a:spLocks noChangeArrowheads="1"/>
          </p:cNvSpPr>
          <p:nvPr/>
        </p:nvSpPr>
        <p:spPr bwMode="auto">
          <a:xfrm>
            <a:off x="1979925" y="1485051"/>
            <a:ext cx="4096487" cy="36512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87271" tIns="43636" rIns="87271" bIns="43636">
            <a:spAutoFit/>
          </a:bodyPr>
          <a:lstStyle/>
          <a:p>
            <a:pPr defTabSz="873343"/>
            <a:r>
              <a:rPr lang="pt-BR" b="1" dirty="0"/>
              <a:t>Questões </a:t>
            </a:r>
            <a:r>
              <a:rPr lang="pt-BR" b="1" dirty="0">
                <a:sym typeface="Wingdings" pitchFamily="2" charset="2"/>
              </a:rPr>
              <a:t>fechadas</a:t>
            </a:r>
            <a:r>
              <a:rPr lang="pt-BR" dirty="0"/>
              <a:t> </a:t>
            </a:r>
            <a:r>
              <a:rPr lang="pt-BR" b="1" dirty="0">
                <a:sym typeface="Wingdings" pitchFamily="2" charset="2"/>
              </a:rPr>
              <a:t> Questões </a:t>
            </a:r>
            <a:r>
              <a:rPr lang="pt-BR" b="1" dirty="0"/>
              <a:t>abertas</a:t>
            </a:r>
            <a:r>
              <a:rPr lang="pt-BR" dirty="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451143" y="333022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(Entrevista - funil)</a:t>
            </a:r>
          </a:p>
        </p:txBody>
      </p:sp>
      <p:pic>
        <p:nvPicPr>
          <p:cNvPr id="7475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318" y="1988565"/>
            <a:ext cx="7111469" cy="4032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74756" name="Text Box 4"/>
          <p:cNvSpPr txBox="1">
            <a:spLocks noChangeArrowheads="1"/>
          </p:cNvSpPr>
          <p:nvPr/>
        </p:nvSpPr>
        <p:spPr bwMode="auto">
          <a:xfrm>
            <a:off x="1979925" y="1485051"/>
            <a:ext cx="4029161" cy="36512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87271" tIns="43636" rIns="87271" bIns="43636">
            <a:spAutoFit/>
          </a:bodyPr>
          <a:lstStyle/>
          <a:p>
            <a:pPr defTabSz="873343"/>
            <a:r>
              <a:rPr lang="pt-BR" b="1" dirty="0"/>
              <a:t>Questões abertas </a:t>
            </a:r>
            <a:r>
              <a:rPr lang="pt-BR" b="1" dirty="0">
                <a:sym typeface="Wingdings" pitchFamily="2" charset="2"/>
              </a:rPr>
              <a:t> Questões fechadas</a:t>
            </a:r>
            <a:endParaRPr lang="pt-BR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ChangeArrowheads="1"/>
          </p:cNvSpPr>
          <p:nvPr/>
        </p:nvSpPr>
        <p:spPr bwMode="auto">
          <a:xfrm>
            <a:off x="451143" y="333022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(Entrevista - diamante)</a:t>
            </a:r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1182854" y="1485051"/>
            <a:ext cx="5348432" cy="36512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87271" tIns="43636" rIns="87271" bIns="43636">
            <a:spAutoFit/>
          </a:bodyPr>
          <a:lstStyle/>
          <a:p>
            <a:pPr defTabSz="873343"/>
            <a:r>
              <a:rPr lang="pt-BR" b="1" dirty="0"/>
              <a:t>Combinação de questões abertas e q</a:t>
            </a:r>
            <a:r>
              <a:rPr lang="pt-BR" b="1" dirty="0">
                <a:sym typeface="Wingdings" pitchFamily="2" charset="2"/>
              </a:rPr>
              <a:t>uestões fechadas</a:t>
            </a:r>
            <a:endParaRPr lang="pt-BR" b="1" dirty="0"/>
          </a:p>
        </p:txBody>
      </p:sp>
      <p:pic>
        <p:nvPicPr>
          <p:cNvPr id="7578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6633" y="2066643"/>
            <a:ext cx="7310736" cy="37381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ChangeArrowheads="1"/>
          </p:cNvSpPr>
          <p:nvPr/>
        </p:nvSpPr>
        <p:spPr bwMode="auto">
          <a:xfrm>
            <a:off x="451143" y="333022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(Entrevista finalização)</a:t>
            </a:r>
          </a:p>
        </p:txBody>
      </p:sp>
      <p:sp>
        <p:nvSpPr>
          <p:cNvPr id="76803" name="Text Box 3"/>
          <p:cNvSpPr txBox="1">
            <a:spLocks noChangeArrowheads="1"/>
          </p:cNvSpPr>
          <p:nvPr/>
        </p:nvSpPr>
        <p:spPr bwMode="auto">
          <a:xfrm>
            <a:off x="762000" y="1676400"/>
            <a:ext cx="8011069" cy="46586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87271" tIns="43636" rIns="87271" bIns="43636">
            <a:spAutoFit/>
          </a:bodyPr>
          <a:lstStyle/>
          <a:p>
            <a:pPr defTabSz="873343">
              <a:buFontTx/>
              <a:buChar char="•"/>
            </a:pPr>
            <a:r>
              <a:rPr lang="pt-BR" sz="2700" dirty="0"/>
              <a:t> Todas as questões feitas foram respondidas.</a:t>
            </a:r>
          </a:p>
          <a:p>
            <a:pPr defTabSz="873343"/>
            <a:r>
              <a:rPr lang="pt-BR" sz="2700" dirty="0"/>
              <a:t> </a:t>
            </a:r>
          </a:p>
          <a:p>
            <a:pPr defTabSz="873343">
              <a:buFontTx/>
              <a:buChar char="•"/>
            </a:pPr>
            <a:r>
              <a:rPr lang="pt-BR" sz="2700" dirty="0"/>
              <a:t> Tempo alocado foi esgotado e/ou entrevistado exausto.</a:t>
            </a:r>
          </a:p>
          <a:p>
            <a:pPr defTabSz="873343">
              <a:buFontTx/>
              <a:buChar char="•"/>
            </a:pPr>
            <a:endParaRPr lang="pt-BR" sz="2700" dirty="0"/>
          </a:p>
          <a:p>
            <a:pPr defTabSz="873343">
              <a:buFontTx/>
              <a:buChar char="•"/>
            </a:pPr>
            <a:r>
              <a:rPr lang="pt-BR" sz="2700" dirty="0"/>
              <a:t> Sumarizar e consolidar a informação recebida.</a:t>
            </a:r>
          </a:p>
          <a:p>
            <a:pPr defTabSz="873343">
              <a:buFontTx/>
              <a:buChar char="•"/>
            </a:pPr>
            <a:endParaRPr lang="pt-BR" sz="2700" dirty="0"/>
          </a:p>
          <a:p>
            <a:pPr defTabSz="873343">
              <a:buFontTx/>
              <a:buChar char="•"/>
            </a:pPr>
            <a:r>
              <a:rPr lang="pt-BR" sz="2700" dirty="0"/>
              <a:t> Explicar as próximas ações a tomadas.</a:t>
            </a:r>
          </a:p>
          <a:p>
            <a:pPr defTabSz="873343">
              <a:buFontTx/>
              <a:buChar char="•"/>
            </a:pPr>
            <a:endParaRPr lang="pt-BR" sz="2700" dirty="0"/>
          </a:p>
          <a:p>
            <a:pPr defTabSz="873343">
              <a:buFontTx/>
              <a:buChar char="•"/>
            </a:pPr>
            <a:r>
              <a:rPr lang="pt-BR" sz="2700" dirty="0"/>
              <a:t> Agradecer ao entrevistado.  </a:t>
            </a:r>
          </a:p>
          <a:p>
            <a:pPr defTabSz="873343"/>
            <a:r>
              <a:rPr lang="pt-BR" sz="2700" b="1" dirty="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523999"/>
            <a:ext cx="8077200" cy="4656805"/>
          </a:xfrm>
          <a:noFill/>
        </p:spPr>
        <p:txBody>
          <a:bodyPr lIns="86362" tIns="42424" rIns="86362" bIns="42424">
            <a:normAutofit fontScale="92500"/>
          </a:bodyPr>
          <a:lstStyle/>
          <a:p>
            <a:pPr marL="535480" indent="-535480">
              <a:spcBef>
                <a:spcPct val="0"/>
              </a:spcBef>
              <a:buClrTx/>
              <a:buSzTx/>
              <a:buFontTx/>
              <a:buChar char="•"/>
            </a:pPr>
            <a:endParaRPr lang="pt-BR" b="1" dirty="0" smtClean="0"/>
          </a:p>
          <a:p>
            <a:pPr marL="535480" indent="-535480">
              <a:spcBef>
                <a:spcPct val="0"/>
              </a:spcBef>
              <a:buClrTx/>
              <a:buSzTx/>
              <a:buFontTx/>
              <a:buChar char="•"/>
            </a:pPr>
            <a:r>
              <a:rPr lang="pt-BR" b="1" dirty="0" smtClean="0"/>
              <a:t>Erros de observação </a:t>
            </a:r>
            <a:r>
              <a:rPr lang="pt-BR" b="1" dirty="0" smtClean="0">
                <a:sym typeface="Wingdings" pitchFamily="2" charset="2"/>
              </a:rPr>
              <a:t> </a:t>
            </a:r>
            <a:r>
              <a:rPr lang="pt-BR" dirty="0" smtClean="0">
                <a:sym typeface="Wingdings" pitchFamily="2" charset="2"/>
              </a:rPr>
              <a:t>pessoas diferentes podem “ver” coisas diferentes.</a:t>
            </a:r>
          </a:p>
          <a:p>
            <a:pPr marL="535480" indent="-535480">
              <a:spcBef>
                <a:spcPct val="0"/>
              </a:spcBef>
              <a:buClrTx/>
              <a:buSzTx/>
              <a:buFontTx/>
              <a:buChar char="•"/>
            </a:pPr>
            <a:endParaRPr lang="pt-BR" dirty="0" smtClean="0">
              <a:sym typeface="Wingdings" pitchFamily="2" charset="2"/>
            </a:endParaRPr>
          </a:p>
          <a:p>
            <a:pPr marL="535480" indent="-535480">
              <a:spcBef>
                <a:spcPct val="0"/>
              </a:spcBef>
              <a:buClrTx/>
              <a:buSzTx/>
              <a:buFontTx/>
              <a:buChar char="•"/>
            </a:pPr>
            <a:endParaRPr lang="pt-BR" b="1" dirty="0" smtClean="0">
              <a:sym typeface="Wingdings" pitchFamily="2" charset="2"/>
            </a:endParaRPr>
          </a:p>
          <a:p>
            <a:pPr marL="535480" indent="-535480">
              <a:spcBef>
                <a:spcPct val="0"/>
              </a:spcBef>
              <a:buClrTx/>
              <a:buSzTx/>
              <a:buFontTx/>
              <a:buChar char="•"/>
            </a:pPr>
            <a:r>
              <a:rPr lang="pt-BR" b="1" dirty="0" smtClean="0">
                <a:sym typeface="Wingdings" pitchFamily="2" charset="2"/>
              </a:rPr>
              <a:t>Erros de memória  </a:t>
            </a:r>
            <a:r>
              <a:rPr lang="pt-BR" dirty="0" smtClean="0">
                <a:sym typeface="Wingdings" pitchFamily="2" charset="2"/>
              </a:rPr>
              <a:t>o entrevistador pode está confiando demais na lembrança.</a:t>
            </a:r>
          </a:p>
          <a:p>
            <a:pPr marL="535480" indent="-535480">
              <a:spcBef>
                <a:spcPct val="0"/>
              </a:spcBef>
              <a:buClrTx/>
              <a:buSzTx/>
              <a:buFontTx/>
              <a:buChar char="•"/>
            </a:pPr>
            <a:endParaRPr lang="pt-BR" dirty="0" smtClean="0">
              <a:sym typeface="Wingdings" pitchFamily="2" charset="2"/>
            </a:endParaRPr>
          </a:p>
          <a:p>
            <a:pPr marL="535480" indent="-535480">
              <a:spcBef>
                <a:spcPct val="0"/>
              </a:spcBef>
              <a:buClrTx/>
              <a:buSzTx/>
              <a:buFontTx/>
              <a:buChar char="•"/>
            </a:pPr>
            <a:endParaRPr lang="pt-BR" b="1" dirty="0" smtClean="0">
              <a:sym typeface="Wingdings" pitchFamily="2" charset="2"/>
            </a:endParaRPr>
          </a:p>
          <a:p>
            <a:pPr marL="535480" indent="-535480">
              <a:spcBef>
                <a:spcPct val="0"/>
              </a:spcBef>
              <a:buClrTx/>
              <a:buSzTx/>
              <a:buFontTx/>
              <a:buChar char="•"/>
            </a:pPr>
            <a:r>
              <a:rPr lang="pt-BR" b="1" dirty="0" smtClean="0">
                <a:sym typeface="Wingdings" pitchFamily="2" charset="2"/>
              </a:rPr>
              <a:t>Erros de interpretação  </a:t>
            </a:r>
            <a:r>
              <a:rPr lang="pt-BR" dirty="0" smtClean="0">
                <a:sym typeface="Wingdings" pitchFamily="2" charset="2"/>
              </a:rPr>
              <a:t>interpretação diferentes por parte do entrevista e entrevistador</a:t>
            </a:r>
            <a:r>
              <a:rPr lang="pt-BR" b="1" dirty="0" smtClean="0">
                <a:sym typeface="Wingdings" pitchFamily="2" charset="2"/>
              </a:rPr>
              <a:t>.</a:t>
            </a:r>
          </a:p>
          <a:p>
            <a:pPr marL="535480" indent="-535480">
              <a:spcBef>
                <a:spcPct val="0"/>
              </a:spcBef>
              <a:buClrTx/>
              <a:buSzTx/>
              <a:buFontTx/>
              <a:buChar char="•"/>
            </a:pPr>
            <a:endParaRPr lang="pt-BR" b="1" dirty="0" smtClean="0">
              <a:sym typeface="Wingdings" pitchFamily="2" charset="2"/>
            </a:endParaRPr>
          </a:p>
          <a:p>
            <a:pPr marL="535480" indent="-535480">
              <a:spcBef>
                <a:spcPct val="0"/>
              </a:spcBef>
              <a:buClrTx/>
              <a:buSzTx/>
              <a:buFontTx/>
              <a:buChar char="•"/>
            </a:pPr>
            <a:endParaRPr lang="pt-BR" dirty="0" smtClean="0">
              <a:sym typeface="Wingdings" pitchFamily="2" charset="2"/>
            </a:endParaRPr>
          </a:p>
        </p:txBody>
      </p:sp>
      <p:sp>
        <p:nvSpPr>
          <p:cNvPr id="77827" name="Rectangle 3"/>
          <p:cNvSpPr>
            <a:spLocks noChangeArrowheads="1"/>
          </p:cNvSpPr>
          <p:nvPr/>
        </p:nvSpPr>
        <p:spPr bwMode="auto">
          <a:xfrm>
            <a:off x="451143" y="333022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(Entrevista – Erros comuns)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Requisitos</a:t>
            </a:r>
            <a:r>
              <a:rPr lang="en-US" dirty="0" smtClean="0"/>
              <a:t> de um software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São as </a:t>
            </a:r>
            <a:r>
              <a:rPr lang="en-US" dirty="0" err="1" smtClean="0"/>
              <a:t>características</a:t>
            </a:r>
            <a:r>
              <a:rPr lang="en-US" dirty="0" smtClean="0"/>
              <a:t> e </a:t>
            </a:r>
            <a:r>
              <a:rPr lang="en-US" dirty="0" err="1" smtClean="0"/>
              <a:t>funcionalidades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um software tem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39143" y="2133600"/>
            <a:ext cx="6204857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2448" y="1572688"/>
            <a:ext cx="8340552" cy="3456087"/>
          </a:xfrm>
          <a:noFill/>
        </p:spPr>
        <p:txBody>
          <a:bodyPr lIns="86362" tIns="42424" rIns="86362" bIns="42424"/>
          <a:lstStyle/>
          <a:p>
            <a:pPr marL="535480" indent="-535480">
              <a:spcBef>
                <a:spcPct val="0"/>
              </a:spcBef>
              <a:buClrTx/>
              <a:buSzTx/>
              <a:buFontTx/>
              <a:buChar char="•"/>
            </a:pPr>
            <a:r>
              <a:rPr lang="pt-BR" b="1" dirty="0" smtClean="0">
                <a:sym typeface="Wingdings" pitchFamily="2" charset="2"/>
              </a:rPr>
              <a:t>Erros de focos  </a:t>
            </a:r>
            <a:r>
              <a:rPr lang="pt-BR" dirty="0" smtClean="0">
                <a:sym typeface="Wingdings" pitchFamily="2" charset="2"/>
              </a:rPr>
              <a:t>o entrevistador pode estar pensando de maneira ampla e o entrevistado de maneira restrita.</a:t>
            </a:r>
          </a:p>
          <a:p>
            <a:pPr marL="535480" indent="-535480">
              <a:spcBef>
                <a:spcPct val="0"/>
              </a:spcBef>
              <a:buClrTx/>
              <a:buSzTx/>
              <a:buFontTx/>
              <a:buChar char="•"/>
            </a:pPr>
            <a:endParaRPr lang="pt-BR" dirty="0" smtClean="0">
              <a:sym typeface="Wingdings" pitchFamily="2" charset="2"/>
            </a:endParaRPr>
          </a:p>
          <a:p>
            <a:pPr marL="535480" indent="-535480">
              <a:spcBef>
                <a:spcPct val="0"/>
              </a:spcBef>
              <a:buClrTx/>
              <a:buSzTx/>
              <a:buFontTx/>
              <a:buChar char="•"/>
            </a:pPr>
            <a:r>
              <a:rPr lang="pt-BR" b="1" dirty="0" smtClean="0">
                <a:sym typeface="Wingdings" pitchFamily="2" charset="2"/>
              </a:rPr>
              <a:t>Erros de conflitos   </a:t>
            </a:r>
            <a:r>
              <a:rPr lang="pt-BR" dirty="0" smtClean="0">
                <a:sym typeface="Wingdings" pitchFamily="2" charset="2"/>
              </a:rPr>
              <a:t>opiniões conflitantes do entrevistado e entrevistador.</a:t>
            </a:r>
            <a:endParaRPr lang="pt-BR" b="1" dirty="0" smtClean="0">
              <a:sym typeface="Wingdings" pitchFamily="2" charset="2"/>
            </a:endParaRPr>
          </a:p>
        </p:txBody>
      </p:sp>
      <p:sp>
        <p:nvSpPr>
          <p:cNvPr id="78851" name="Rectangle 3"/>
          <p:cNvSpPr>
            <a:spLocks noChangeArrowheads="1"/>
          </p:cNvSpPr>
          <p:nvPr/>
        </p:nvSpPr>
        <p:spPr bwMode="auto">
          <a:xfrm>
            <a:off x="451143" y="333022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(Entrevista – Erros comuns)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2448" y="1628457"/>
            <a:ext cx="8340552" cy="4490205"/>
          </a:xfrm>
          <a:noFill/>
        </p:spPr>
        <p:txBody>
          <a:bodyPr lIns="86362" tIns="42424" rIns="86362" bIns="42424">
            <a:normAutofit lnSpcReduction="10000"/>
          </a:bodyPr>
          <a:lstStyle/>
          <a:p>
            <a:pPr marL="535480" indent="-535480">
              <a:spcBef>
                <a:spcPct val="0"/>
              </a:spcBef>
              <a:buClrTx/>
              <a:buSzTx/>
              <a:buFontTx/>
              <a:buChar char="•"/>
            </a:pPr>
            <a:r>
              <a:rPr lang="pt-BR" sz="2800" dirty="0" smtClean="0">
                <a:sym typeface="Wingdings" pitchFamily="2" charset="2"/>
              </a:rPr>
              <a:t>Forma rápida de se obter dados de uma grande amostra de dados.</a:t>
            </a:r>
          </a:p>
          <a:p>
            <a:pPr marL="535480" indent="-535480">
              <a:spcBef>
                <a:spcPct val="0"/>
              </a:spcBef>
              <a:buClrTx/>
              <a:buSzTx/>
              <a:buFontTx/>
              <a:buChar char="•"/>
            </a:pPr>
            <a:endParaRPr lang="pt-BR" sz="2800" dirty="0" smtClean="0">
              <a:sym typeface="Wingdings" pitchFamily="2" charset="2"/>
            </a:endParaRPr>
          </a:p>
          <a:p>
            <a:pPr marL="535480" indent="-535480">
              <a:spcBef>
                <a:spcPct val="0"/>
              </a:spcBef>
              <a:buClrTx/>
              <a:buSzTx/>
              <a:buFontTx/>
              <a:buChar char="•"/>
            </a:pPr>
            <a:r>
              <a:rPr lang="pt-BR" sz="2800" dirty="0" smtClean="0">
                <a:sym typeface="Wingdings" pitchFamily="2" charset="2"/>
              </a:rPr>
              <a:t>As questões devem ser claras</a:t>
            </a:r>
          </a:p>
          <a:p>
            <a:pPr marL="535480" indent="-535480">
              <a:spcBef>
                <a:spcPct val="0"/>
              </a:spcBef>
              <a:buClrTx/>
              <a:buSzTx/>
              <a:buNone/>
            </a:pPr>
            <a:endParaRPr lang="pt-BR" sz="2800" dirty="0" smtClean="0">
              <a:sym typeface="Wingdings" pitchFamily="2" charset="2"/>
            </a:endParaRPr>
          </a:p>
          <a:p>
            <a:pPr marL="535480" indent="-535480">
              <a:spcBef>
                <a:spcPct val="0"/>
              </a:spcBef>
              <a:buClrTx/>
              <a:buSzTx/>
              <a:buFontTx/>
              <a:buChar char="•"/>
            </a:pPr>
            <a:r>
              <a:rPr lang="pt-BR" sz="2800" dirty="0" smtClean="0">
                <a:sym typeface="Wingdings" pitchFamily="2" charset="2"/>
              </a:rPr>
              <a:t>Tipos de dados que podem ser coletados:</a:t>
            </a:r>
          </a:p>
          <a:p>
            <a:pPr marL="855520" lvl="1" indent="-535480">
              <a:spcBef>
                <a:spcPct val="0"/>
              </a:spcBef>
              <a:buClrTx/>
              <a:buSzTx/>
              <a:buFontTx/>
              <a:buChar char="•"/>
            </a:pPr>
            <a:r>
              <a:rPr lang="pt-BR" sz="2800" dirty="0" smtClean="0">
                <a:sym typeface="Wingdings" pitchFamily="2" charset="2"/>
              </a:rPr>
              <a:t>Utilização do sistema atual;</a:t>
            </a:r>
          </a:p>
          <a:p>
            <a:pPr marL="855520" lvl="1" indent="-535480">
              <a:spcBef>
                <a:spcPct val="0"/>
              </a:spcBef>
              <a:buClrTx/>
              <a:buSzTx/>
              <a:buFontTx/>
              <a:buChar char="•"/>
            </a:pPr>
            <a:r>
              <a:rPr lang="pt-BR" sz="2800" dirty="0" smtClean="0">
                <a:sym typeface="Wingdings" pitchFamily="2" charset="2"/>
              </a:rPr>
              <a:t>Problema que os usuários enfrentam em seu trabalho;</a:t>
            </a:r>
          </a:p>
          <a:p>
            <a:pPr marL="855520" lvl="1" indent="-535480">
              <a:spcBef>
                <a:spcPct val="0"/>
              </a:spcBef>
              <a:buClrTx/>
              <a:buSzTx/>
              <a:buFontTx/>
              <a:buChar char="•"/>
            </a:pPr>
            <a:r>
              <a:rPr lang="pt-BR" sz="2800" dirty="0" smtClean="0">
                <a:sym typeface="Wingdings" pitchFamily="2" charset="2"/>
              </a:rPr>
              <a:t>Expectativas dos usuários em relação ao novo sistema.</a:t>
            </a:r>
          </a:p>
          <a:p>
            <a:pPr marL="535480" indent="-535480">
              <a:spcBef>
                <a:spcPct val="0"/>
              </a:spcBef>
              <a:buClrTx/>
              <a:buSzTx/>
              <a:buFontTx/>
              <a:buChar char="•"/>
            </a:pPr>
            <a:endParaRPr lang="pt-BR" sz="1800" dirty="0" smtClean="0">
              <a:sym typeface="Wingdings" pitchFamily="2" charset="2"/>
            </a:endParaRPr>
          </a:p>
          <a:p>
            <a:pPr marL="535480" indent="-535480">
              <a:spcBef>
                <a:spcPct val="0"/>
              </a:spcBef>
              <a:buClrTx/>
              <a:buSzTx/>
              <a:buNone/>
            </a:pPr>
            <a:endParaRPr lang="pt-BR" sz="1800" b="1" dirty="0" smtClean="0">
              <a:sym typeface="Wingdings" pitchFamily="2" charset="2"/>
            </a:endParaRPr>
          </a:p>
        </p:txBody>
      </p:sp>
      <p:sp>
        <p:nvSpPr>
          <p:cNvPr id="79875" name="Rectangle 3"/>
          <p:cNvSpPr>
            <a:spLocks noChangeArrowheads="1"/>
          </p:cNvSpPr>
          <p:nvPr/>
        </p:nvSpPr>
        <p:spPr bwMode="auto">
          <a:xfrm>
            <a:off x="451143" y="333022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(Questionário)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72350" y="5534025"/>
            <a:ext cx="17716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2448" y="1628457"/>
            <a:ext cx="8340552" cy="4490205"/>
          </a:xfrm>
          <a:noFill/>
        </p:spPr>
        <p:txBody>
          <a:bodyPr lIns="86362" tIns="42424" rIns="86362" bIns="42424"/>
          <a:lstStyle/>
          <a:p>
            <a:pPr marL="535480" indent="-535480">
              <a:spcBef>
                <a:spcPct val="0"/>
              </a:spcBef>
              <a:buClrTx/>
              <a:buSzTx/>
              <a:buFontTx/>
              <a:buChar char="•"/>
            </a:pPr>
            <a:r>
              <a:rPr lang="pt-BR" sz="2000" dirty="0" smtClean="0">
                <a:sym typeface="Wingdings" pitchFamily="2" charset="2"/>
              </a:rPr>
              <a:t>É apropriado quando:</a:t>
            </a:r>
          </a:p>
          <a:p>
            <a:pPr marL="855520" lvl="1" indent="-535480">
              <a:spcBef>
                <a:spcPct val="0"/>
              </a:spcBef>
              <a:buClrTx/>
              <a:buSzTx/>
              <a:buFontTx/>
              <a:buChar char="•"/>
            </a:pPr>
            <a:r>
              <a:rPr lang="pt-BR" dirty="0" smtClean="0">
                <a:sym typeface="Wingdings" pitchFamily="2" charset="2"/>
              </a:rPr>
              <a:t>As pessoas envolvidas estão dispersas;</a:t>
            </a:r>
          </a:p>
          <a:p>
            <a:pPr marL="855520" lvl="1" indent="-535480">
              <a:spcBef>
                <a:spcPct val="0"/>
              </a:spcBef>
              <a:buClrTx/>
              <a:buSzTx/>
              <a:buFontTx/>
              <a:buChar char="•"/>
            </a:pPr>
            <a:r>
              <a:rPr lang="pt-BR" dirty="0" smtClean="0">
                <a:sym typeface="Wingdings" pitchFamily="2" charset="2"/>
              </a:rPr>
              <a:t>O número de pessoas envolvidas é muito grande;</a:t>
            </a:r>
          </a:p>
          <a:p>
            <a:pPr marL="855520" lvl="1" indent="-535480">
              <a:spcBef>
                <a:spcPct val="0"/>
              </a:spcBef>
              <a:buClrTx/>
              <a:buSzTx/>
              <a:buFontTx/>
              <a:buChar char="•"/>
            </a:pPr>
            <a:r>
              <a:rPr lang="pt-BR" dirty="0" smtClean="0">
                <a:sym typeface="Wingdings" pitchFamily="2" charset="2"/>
              </a:rPr>
              <a:t>Deseja-se explorar várias opiniões;</a:t>
            </a:r>
          </a:p>
          <a:p>
            <a:pPr marL="855520" lvl="1" indent="-535480">
              <a:spcBef>
                <a:spcPct val="0"/>
              </a:spcBef>
              <a:buClrTx/>
              <a:buSzTx/>
              <a:buFontTx/>
              <a:buChar char="•"/>
            </a:pPr>
            <a:r>
              <a:rPr lang="pt-BR" dirty="0" smtClean="0">
                <a:sym typeface="Wingdings" pitchFamily="2" charset="2"/>
              </a:rPr>
              <a:t>Deseja-se conhecer melhor o sistema para organizar melhor as entrevistas</a:t>
            </a:r>
            <a:r>
              <a:rPr lang="pt-BR" sz="2400" dirty="0" smtClean="0">
                <a:sym typeface="Wingdings" pitchFamily="2" charset="2"/>
              </a:rPr>
              <a:t>.</a:t>
            </a:r>
          </a:p>
          <a:p>
            <a:pPr marL="535480" indent="-535480">
              <a:spcBef>
                <a:spcPct val="0"/>
              </a:spcBef>
              <a:buClrTx/>
              <a:buSzTx/>
              <a:buFontTx/>
              <a:buChar char="•"/>
            </a:pPr>
            <a:endParaRPr lang="pt-BR" sz="2000" b="1" dirty="0" smtClean="0">
              <a:sym typeface="Wingdings" pitchFamily="2" charset="2"/>
            </a:endParaRPr>
          </a:p>
          <a:p>
            <a:pPr marL="535480" indent="-535480">
              <a:spcBef>
                <a:spcPct val="0"/>
              </a:spcBef>
              <a:buClrTx/>
              <a:buSzTx/>
              <a:buFontTx/>
              <a:buChar char="•"/>
            </a:pPr>
            <a:r>
              <a:rPr lang="pt-BR" sz="2000" dirty="0" smtClean="0">
                <a:sym typeface="Wingdings" pitchFamily="2" charset="2"/>
              </a:rPr>
              <a:t>A aplicação e compilação dos resultados devem ser planejadas antecipadamente.</a:t>
            </a:r>
          </a:p>
          <a:p>
            <a:pPr marL="535480" indent="-535480">
              <a:spcBef>
                <a:spcPct val="0"/>
              </a:spcBef>
              <a:buClrTx/>
              <a:buSzTx/>
              <a:buNone/>
            </a:pPr>
            <a:endParaRPr lang="pt-BR" sz="2000" b="1" dirty="0" smtClean="0">
              <a:sym typeface="Wingdings" pitchFamily="2" charset="2"/>
            </a:endParaRPr>
          </a:p>
        </p:txBody>
      </p:sp>
      <p:sp>
        <p:nvSpPr>
          <p:cNvPr id="80899" name="Rectangle 3"/>
          <p:cNvSpPr>
            <a:spLocks noChangeArrowheads="1"/>
          </p:cNvSpPr>
          <p:nvPr/>
        </p:nvSpPr>
        <p:spPr bwMode="auto">
          <a:xfrm>
            <a:off x="451143" y="333022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(Questionário)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4577715"/>
            <a:ext cx="3200400" cy="2280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2448" y="1628457"/>
            <a:ext cx="8340552" cy="4490205"/>
          </a:xfrm>
          <a:noFill/>
        </p:spPr>
        <p:txBody>
          <a:bodyPr lIns="86362" tIns="42424" rIns="86362" bIns="42424"/>
          <a:lstStyle/>
          <a:p>
            <a:pPr marL="535480" indent="-535480">
              <a:lnSpc>
                <a:spcPct val="90000"/>
              </a:lnSpc>
              <a:spcBef>
                <a:spcPct val="0"/>
              </a:spcBef>
              <a:buClrTx/>
              <a:buSzTx/>
              <a:buFontTx/>
              <a:buChar char="•"/>
            </a:pPr>
            <a:r>
              <a:rPr lang="pt-BR" dirty="0" smtClean="0">
                <a:sym typeface="Wingdings" pitchFamily="2" charset="2"/>
              </a:rPr>
              <a:t>Considere primeiramente as questões mais importantes.</a:t>
            </a:r>
          </a:p>
          <a:p>
            <a:pPr marL="535480" indent="-535480">
              <a:lnSpc>
                <a:spcPct val="90000"/>
              </a:lnSpc>
              <a:spcBef>
                <a:spcPct val="0"/>
              </a:spcBef>
              <a:buClrTx/>
              <a:buSzTx/>
              <a:buNone/>
            </a:pPr>
            <a:endParaRPr lang="pt-BR" dirty="0" smtClean="0">
              <a:sym typeface="Wingdings" pitchFamily="2" charset="2"/>
            </a:endParaRPr>
          </a:p>
          <a:p>
            <a:pPr marL="535480" indent="-535480">
              <a:lnSpc>
                <a:spcPct val="90000"/>
              </a:lnSpc>
              <a:spcBef>
                <a:spcPct val="0"/>
              </a:spcBef>
              <a:buClrTx/>
              <a:buSzTx/>
              <a:buFontTx/>
              <a:buChar char="•"/>
            </a:pPr>
            <a:r>
              <a:rPr lang="pt-BR" dirty="0" smtClean="0">
                <a:sym typeface="Wingdings" pitchFamily="2" charset="2"/>
              </a:rPr>
              <a:t>As questões de conteúdo semelhante e relacionado devem estar próximas.</a:t>
            </a:r>
          </a:p>
          <a:p>
            <a:pPr marL="535480" indent="-535480">
              <a:lnSpc>
                <a:spcPct val="90000"/>
              </a:lnSpc>
              <a:spcBef>
                <a:spcPct val="0"/>
              </a:spcBef>
              <a:buClrTx/>
              <a:buSzTx/>
              <a:buFontTx/>
              <a:buChar char="•"/>
            </a:pPr>
            <a:endParaRPr lang="pt-BR" dirty="0" smtClean="0">
              <a:sym typeface="Wingdings" pitchFamily="2" charset="2"/>
            </a:endParaRPr>
          </a:p>
          <a:p>
            <a:pPr marL="535480" indent="-535480">
              <a:lnSpc>
                <a:spcPct val="90000"/>
              </a:lnSpc>
              <a:spcBef>
                <a:spcPct val="0"/>
              </a:spcBef>
              <a:buClrTx/>
              <a:buSzTx/>
              <a:buFontTx/>
              <a:buChar char="•"/>
            </a:pPr>
            <a:r>
              <a:rPr lang="pt-BR" dirty="0" smtClean="0">
                <a:sym typeface="Wingdings" pitchFamily="2" charset="2"/>
              </a:rPr>
              <a:t>As questões que podem gerar controvérsias devem ser deixada para depois.</a:t>
            </a:r>
          </a:p>
          <a:p>
            <a:pPr marL="535480" indent="-535480">
              <a:lnSpc>
                <a:spcPct val="90000"/>
              </a:lnSpc>
              <a:spcBef>
                <a:spcPct val="0"/>
              </a:spcBef>
              <a:buClrTx/>
              <a:buSzTx/>
              <a:buFontTx/>
              <a:buChar char="•"/>
            </a:pPr>
            <a:endParaRPr lang="pt-BR" dirty="0" smtClean="0">
              <a:sym typeface="Wingdings" pitchFamily="2" charset="2"/>
            </a:endParaRPr>
          </a:p>
          <a:p>
            <a:pPr marL="535480" indent="-535480">
              <a:lnSpc>
                <a:spcPct val="90000"/>
              </a:lnSpc>
              <a:spcBef>
                <a:spcPct val="0"/>
              </a:spcBef>
              <a:buClrTx/>
              <a:buSzTx/>
              <a:buFontTx/>
              <a:buChar char="•"/>
            </a:pPr>
            <a:r>
              <a:rPr lang="pt-BR" dirty="0" smtClean="0">
                <a:sym typeface="Wingdings" pitchFamily="2" charset="2"/>
              </a:rPr>
              <a:t>Quem responderá o questionário  depende do objetivo.</a:t>
            </a:r>
          </a:p>
          <a:p>
            <a:pPr marL="535480" indent="-535480">
              <a:lnSpc>
                <a:spcPct val="90000"/>
              </a:lnSpc>
              <a:spcBef>
                <a:spcPct val="0"/>
              </a:spcBef>
              <a:buClrTx/>
              <a:buSzTx/>
              <a:buFontTx/>
              <a:buChar char="•"/>
            </a:pPr>
            <a:endParaRPr lang="pt-BR" b="1" dirty="0" smtClean="0">
              <a:sym typeface="Wingdings" pitchFamily="2" charset="2"/>
            </a:endParaRPr>
          </a:p>
          <a:p>
            <a:pPr marL="535480" indent="-535480">
              <a:lnSpc>
                <a:spcPct val="90000"/>
              </a:lnSpc>
              <a:spcBef>
                <a:spcPct val="0"/>
              </a:spcBef>
              <a:buClrTx/>
              <a:buSzTx/>
              <a:buNone/>
            </a:pPr>
            <a:endParaRPr lang="pt-BR" b="1" dirty="0" smtClean="0">
              <a:sym typeface="Wingdings" pitchFamily="2" charset="2"/>
            </a:endParaRPr>
          </a:p>
          <a:p>
            <a:pPr marL="535480" indent="-535480">
              <a:lnSpc>
                <a:spcPct val="90000"/>
              </a:lnSpc>
              <a:spcBef>
                <a:spcPct val="0"/>
              </a:spcBef>
              <a:buClrTx/>
              <a:buSzTx/>
              <a:buNone/>
            </a:pPr>
            <a:endParaRPr lang="pt-BR" b="1" dirty="0" smtClean="0">
              <a:sym typeface="Wingdings" pitchFamily="2" charset="2"/>
            </a:endParaRPr>
          </a:p>
        </p:txBody>
      </p:sp>
      <p:sp>
        <p:nvSpPr>
          <p:cNvPr id="81923" name="Rectangle 3"/>
          <p:cNvSpPr>
            <a:spLocks noChangeArrowheads="1"/>
          </p:cNvSpPr>
          <p:nvPr/>
        </p:nvSpPr>
        <p:spPr bwMode="auto">
          <a:xfrm>
            <a:off x="451143" y="333022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(Elaboração do Questionário)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2448" y="1628457"/>
            <a:ext cx="8340552" cy="4490205"/>
          </a:xfrm>
          <a:noFill/>
        </p:spPr>
        <p:txBody>
          <a:bodyPr lIns="86362" tIns="42424" rIns="86362" bIns="42424"/>
          <a:lstStyle/>
          <a:p>
            <a:pPr marL="535480" indent="-535480">
              <a:spcBef>
                <a:spcPct val="0"/>
              </a:spcBef>
              <a:buClrTx/>
              <a:buSzTx/>
              <a:buFontTx/>
              <a:buChar char="•"/>
            </a:pPr>
            <a:r>
              <a:rPr lang="pt-BR" sz="2000" dirty="0" smtClean="0">
                <a:sym typeface="Wingdings" pitchFamily="2" charset="2"/>
              </a:rPr>
              <a:t>Escala nominal  usado para classificar atributo ou característica.</a:t>
            </a:r>
          </a:p>
          <a:p>
            <a:pPr marL="855520" lvl="1" indent="-535480">
              <a:spcBef>
                <a:spcPct val="0"/>
              </a:spcBef>
              <a:buClrTx/>
              <a:buSzTx/>
              <a:buFontTx/>
              <a:buChar char="•"/>
            </a:pPr>
            <a:r>
              <a:rPr lang="pt-BR" sz="2100" dirty="0" smtClean="0">
                <a:sym typeface="Wingdings" pitchFamily="2" charset="2"/>
              </a:rPr>
              <a:t>Ex. Que tipo de programa você mais usa?</a:t>
            </a:r>
          </a:p>
          <a:p>
            <a:pPr lvl="1">
              <a:spcBef>
                <a:spcPct val="0"/>
              </a:spcBef>
              <a:buClrTx/>
              <a:buSzTx/>
              <a:buFontTx/>
              <a:buAutoNum type="arabicPeriod"/>
            </a:pPr>
            <a:endParaRPr lang="pt-BR" sz="2400" dirty="0" smtClean="0">
              <a:sym typeface="Wingdings" pitchFamily="2" charset="2"/>
            </a:endParaRPr>
          </a:p>
          <a:p>
            <a:pPr lvl="1"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pt-BR" dirty="0" smtClean="0">
                <a:sym typeface="Wingdings" pitchFamily="2" charset="2"/>
              </a:rPr>
              <a:t>Processador de texto.</a:t>
            </a:r>
          </a:p>
          <a:p>
            <a:pPr lvl="1">
              <a:spcBef>
                <a:spcPct val="0"/>
              </a:spcBef>
              <a:buClrTx/>
              <a:buSzTx/>
              <a:buFontTx/>
              <a:buAutoNum type="arabicPeriod"/>
            </a:pPr>
            <a:endParaRPr lang="pt-BR" dirty="0" smtClean="0">
              <a:sym typeface="Wingdings" pitchFamily="2" charset="2"/>
            </a:endParaRPr>
          </a:p>
          <a:p>
            <a:pPr lvl="1"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pt-BR" dirty="0" smtClean="0">
                <a:sym typeface="Wingdings" pitchFamily="2" charset="2"/>
              </a:rPr>
              <a:t>Planilha eletrônica</a:t>
            </a:r>
          </a:p>
          <a:p>
            <a:pPr lvl="1">
              <a:spcBef>
                <a:spcPct val="0"/>
              </a:spcBef>
              <a:buClrTx/>
              <a:buSzTx/>
              <a:buFontTx/>
              <a:buAutoNum type="arabicPeriod"/>
            </a:pPr>
            <a:endParaRPr lang="pt-BR" dirty="0" smtClean="0">
              <a:sym typeface="Wingdings" pitchFamily="2" charset="2"/>
            </a:endParaRPr>
          </a:p>
          <a:p>
            <a:pPr lvl="1"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pt-BR" dirty="0" smtClean="0">
                <a:sym typeface="Wingdings" pitchFamily="2" charset="2"/>
              </a:rPr>
              <a:t>Gerenciador de banco de dados</a:t>
            </a:r>
          </a:p>
          <a:p>
            <a:pPr lvl="1">
              <a:spcBef>
                <a:spcPct val="0"/>
              </a:spcBef>
              <a:buClrTx/>
              <a:buSzTx/>
              <a:buFontTx/>
              <a:buAutoNum type="arabicPeriod"/>
            </a:pPr>
            <a:endParaRPr lang="pt-BR" dirty="0" smtClean="0">
              <a:sym typeface="Wingdings" pitchFamily="2" charset="2"/>
            </a:endParaRPr>
          </a:p>
          <a:p>
            <a:pPr lvl="1"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pt-BR" dirty="0" smtClean="0">
                <a:sym typeface="Wingdings" pitchFamily="2" charset="2"/>
              </a:rPr>
              <a:t>Programas gráficos</a:t>
            </a:r>
          </a:p>
          <a:p>
            <a:pPr marL="535480" indent="-535480">
              <a:spcBef>
                <a:spcPct val="0"/>
              </a:spcBef>
              <a:buClrTx/>
              <a:buSzTx/>
              <a:buFontTx/>
              <a:buChar char="•"/>
            </a:pPr>
            <a:endParaRPr lang="pt-BR" sz="1800" b="1" dirty="0" smtClean="0">
              <a:sym typeface="Wingdings" pitchFamily="2" charset="2"/>
            </a:endParaRPr>
          </a:p>
          <a:p>
            <a:pPr marL="535480" indent="-535480">
              <a:spcBef>
                <a:spcPct val="0"/>
              </a:spcBef>
              <a:buClrTx/>
              <a:buSzTx/>
              <a:buNone/>
            </a:pPr>
            <a:endParaRPr lang="pt-BR" sz="2000" b="1" dirty="0" smtClean="0">
              <a:sym typeface="Wingdings" pitchFamily="2" charset="2"/>
            </a:endParaRPr>
          </a:p>
        </p:txBody>
      </p:sp>
      <p:sp>
        <p:nvSpPr>
          <p:cNvPr id="82947" name="Rectangle 3"/>
          <p:cNvSpPr>
            <a:spLocks noChangeArrowheads="1"/>
          </p:cNvSpPr>
          <p:nvPr/>
        </p:nvSpPr>
        <p:spPr bwMode="auto">
          <a:xfrm>
            <a:off x="451143" y="333022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(Questionário - Uso de escalas)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2448" y="1628457"/>
            <a:ext cx="8340552" cy="4490205"/>
          </a:xfrm>
          <a:noFill/>
        </p:spPr>
        <p:txBody>
          <a:bodyPr lIns="86362" tIns="42424" rIns="86362" bIns="42424"/>
          <a:lstStyle/>
          <a:p>
            <a:pPr marL="535480" indent="-535480">
              <a:spcBef>
                <a:spcPct val="0"/>
              </a:spcBef>
              <a:buClrTx/>
              <a:buSzTx/>
              <a:buFontTx/>
              <a:buChar char="•"/>
            </a:pPr>
            <a:r>
              <a:rPr lang="pt-BR" sz="2400" dirty="0" smtClean="0">
                <a:sym typeface="Wingdings" pitchFamily="2" charset="2"/>
              </a:rPr>
              <a:t>Escala ordinal  usado para classificar atributo ou característica em uma determinada ordem.</a:t>
            </a:r>
          </a:p>
          <a:p>
            <a:pPr lvl="1">
              <a:spcBef>
                <a:spcPct val="0"/>
              </a:spcBef>
              <a:buClrTx/>
              <a:buSzTx/>
              <a:buNone/>
            </a:pPr>
            <a:r>
              <a:rPr lang="pt-BR" sz="2400" dirty="0" smtClean="0">
                <a:sym typeface="Wingdings" pitchFamily="2" charset="2"/>
              </a:rPr>
              <a:t>Ex. A pessoa de suporte na empresa é?</a:t>
            </a:r>
          </a:p>
          <a:p>
            <a:pPr lvl="1">
              <a:spcBef>
                <a:spcPct val="0"/>
              </a:spcBef>
              <a:buClrTx/>
              <a:buSzTx/>
              <a:buFontTx/>
              <a:buAutoNum type="arabicPeriod"/>
            </a:pPr>
            <a:endParaRPr lang="pt-BR" sz="2400" dirty="0" smtClean="0">
              <a:sym typeface="Wingdings" pitchFamily="2" charset="2"/>
            </a:endParaRPr>
          </a:p>
          <a:p>
            <a:pPr lvl="1"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pt-BR" sz="2400" dirty="0" smtClean="0">
                <a:sym typeface="Wingdings" pitchFamily="2" charset="2"/>
              </a:rPr>
              <a:t>Muito útil</a:t>
            </a:r>
          </a:p>
          <a:p>
            <a:pPr lvl="1">
              <a:spcBef>
                <a:spcPct val="0"/>
              </a:spcBef>
              <a:buClrTx/>
              <a:buSzTx/>
              <a:buFontTx/>
              <a:buAutoNum type="arabicPeriod"/>
            </a:pPr>
            <a:endParaRPr lang="pt-BR" sz="2400" dirty="0" smtClean="0">
              <a:sym typeface="Wingdings" pitchFamily="2" charset="2"/>
            </a:endParaRPr>
          </a:p>
          <a:p>
            <a:pPr lvl="1"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pt-BR" sz="2400" dirty="0" smtClean="0">
                <a:sym typeface="Wingdings" pitchFamily="2" charset="2"/>
              </a:rPr>
              <a:t>Moderadamente útil</a:t>
            </a:r>
          </a:p>
          <a:p>
            <a:pPr lvl="1">
              <a:spcBef>
                <a:spcPct val="0"/>
              </a:spcBef>
              <a:buClrTx/>
              <a:buSzTx/>
              <a:buFontTx/>
              <a:buAutoNum type="arabicPeriod"/>
            </a:pPr>
            <a:endParaRPr lang="pt-BR" sz="2400" dirty="0" smtClean="0">
              <a:sym typeface="Wingdings" pitchFamily="2" charset="2"/>
            </a:endParaRPr>
          </a:p>
          <a:p>
            <a:pPr lvl="1"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pt-BR" sz="2400" dirty="0" smtClean="0">
                <a:sym typeface="Wingdings" pitchFamily="2" charset="2"/>
              </a:rPr>
              <a:t>Inútil</a:t>
            </a:r>
          </a:p>
          <a:p>
            <a:pPr lvl="1">
              <a:spcBef>
                <a:spcPct val="0"/>
              </a:spcBef>
              <a:buClrTx/>
              <a:buSzTx/>
              <a:buFontTx/>
              <a:buAutoNum type="arabicPeriod"/>
            </a:pPr>
            <a:endParaRPr lang="pt-BR" sz="2400" dirty="0" smtClean="0">
              <a:sym typeface="Wingdings" pitchFamily="2" charset="2"/>
            </a:endParaRPr>
          </a:p>
          <a:p>
            <a:pPr marL="535480" indent="-535480">
              <a:spcBef>
                <a:spcPct val="0"/>
              </a:spcBef>
              <a:buClrTx/>
              <a:buSzTx/>
              <a:buFontTx/>
              <a:buChar char="•"/>
            </a:pPr>
            <a:r>
              <a:rPr lang="pt-BR" sz="2400" dirty="0" smtClean="0">
                <a:sym typeface="Wingdings" pitchFamily="2" charset="2"/>
              </a:rPr>
              <a:t>Intervalo  Dê uma nota de 1 a 5 para o atendimento do pessoal de manutenção</a:t>
            </a:r>
          </a:p>
          <a:p>
            <a:pPr marL="535480" indent="-535480">
              <a:spcBef>
                <a:spcPct val="0"/>
              </a:spcBef>
              <a:buClrTx/>
              <a:buSzTx/>
              <a:buNone/>
            </a:pPr>
            <a:endParaRPr lang="pt-BR" sz="2000" b="1" dirty="0" smtClean="0">
              <a:sym typeface="Wingdings" pitchFamily="2" charset="2"/>
            </a:endParaRPr>
          </a:p>
        </p:txBody>
      </p:sp>
      <p:sp>
        <p:nvSpPr>
          <p:cNvPr id="83971" name="Rectangle 3"/>
          <p:cNvSpPr>
            <a:spLocks noChangeArrowheads="1"/>
          </p:cNvSpPr>
          <p:nvPr/>
        </p:nvSpPr>
        <p:spPr bwMode="auto">
          <a:xfrm>
            <a:off x="451143" y="333022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 (Questionário - Uso de escalas)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2448" y="1628457"/>
            <a:ext cx="8340552" cy="4490205"/>
          </a:xfrm>
          <a:noFill/>
        </p:spPr>
        <p:txBody>
          <a:bodyPr lIns="86362" tIns="42424" rIns="86362" bIns="42424"/>
          <a:lstStyle/>
          <a:p>
            <a:pPr marL="535480" indent="-535480"/>
            <a:r>
              <a:rPr lang="pt-BR" dirty="0" smtClean="0">
                <a:sym typeface="Wingdings" pitchFamily="2" charset="2"/>
              </a:rPr>
              <a:t>Aversão a questionários.</a:t>
            </a:r>
          </a:p>
          <a:p>
            <a:pPr marL="535480" indent="-535480"/>
            <a:endParaRPr lang="pt-BR" dirty="0" smtClean="0">
              <a:sym typeface="Wingdings" pitchFamily="2" charset="2"/>
            </a:endParaRPr>
          </a:p>
          <a:p>
            <a:pPr marL="535480" indent="-535480"/>
            <a:r>
              <a:rPr lang="pt-BR" dirty="0" smtClean="0">
                <a:sym typeface="Wingdings" pitchFamily="2" charset="2"/>
              </a:rPr>
              <a:t>Tirania das palavras.</a:t>
            </a:r>
          </a:p>
          <a:p>
            <a:pPr marL="535480" indent="-535480"/>
            <a:endParaRPr lang="pt-BR" dirty="0" smtClean="0">
              <a:sym typeface="Wingdings" pitchFamily="2" charset="2"/>
            </a:endParaRPr>
          </a:p>
          <a:p>
            <a:pPr marL="535480" indent="-535480"/>
            <a:r>
              <a:rPr lang="pt-BR" dirty="0" smtClean="0">
                <a:sym typeface="Wingdings" pitchFamily="2" charset="2"/>
              </a:rPr>
              <a:t>Tendência estatística.</a:t>
            </a:r>
          </a:p>
          <a:p>
            <a:pPr marL="535480" indent="-535480"/>
            <a:endParaRPr lang="pt-BR" dirty="0" smtClean="0">
              <a:sym typeface="Wingdings" pitchFamily="2" charset="2"/>
            </a:endParaRPr>
          </a:p>
          <a:p>
            <a:pPr marL="535480" indent="-535480"/>
            <a:r>
              <a:rPr lang="pt-BR" dirty="0" smtClean="0">
                <a:sym typeface="Wingdings" pitchFamily="2" charset="2"/>
              </a:rPr>
              <a:t>Frieza e impessoalidade.</a:t>
            </a:r>
          </a:p>
        </p:txBody>
      </p:sp>
      <p:sp>
        <p:nvSpPr>
          <p:cNvPr id="84995" name="Rectangle 3"/>
          <p:cNvSpPr>
            <a:spLocks noChangeArrowheads="1"/>
          </p:cNvSpPr>
          <p:nvPr/>
        </p:nvSpPr>
        <p:spPr bwMode="auto">
          <a:xfrm>
            <a:off x="451143" y="333022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(Questionário - Limitações 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0" y="1628457"/>
            <a:ext cx="8001000" cy="4490205"/>
          </a:xfrm>
          <a:noFill/>
        </p:spPr>
        <p:txBody>
          <a:bodyPr lIns="86362" tIns="42424" rIns="86362" bIns="42424"/>
          <a:lstStyle/>
          <a:p>
            <a:pPr marL="535480" indent="-535480"/>
            <a:r>
              <a:rPr lang="pt-BR" b="1" dirty="0" smtClean="0">
                <a:sym typeface="Wingdings" pitchFamily="2" charset="2"/>
              </a:rPr>
              <a:t>Identifique os principais pontos através das questões: </a:t>
            </a:r>
          </a:p>
          <a:p>
            <a:pPr marL="1880556" lvl="3" indent="-382486"/>
            <a:r>
              <a:rPr lang="pt-BR" sz="2400" b="1" dirty="0" smtClean="0">
                <a:sym typeface="Wingdings" pitchFamily="2" charset="2"/>
              </a:rPr>
              <a:t>o que (</a:t>
            </a:r>
            <a:r>
              <a:rPr lang="pt-BR" sz="2400" b="1" dirty="0" err="1" smtClean="0">
                <a:sym typeface="Wingdings" pitchFamily="2" charset="2"/>
              </a:rPr>
              <a:t>What</a:t>
            </a:r>
            <a:r>
              <a:rPr lang="pt-BR" sz="2400" b="1" dirty="0" smtClean="0">
                <a:sym typeface="Wingdings" pitchFamily="2" charset="2"/>
              </a:rPr>
              <a:t>?);</a:t>
            </a:r>
          </a:p>
          <a:p>
            <a:pPr marL="1880556" lvl="3" indent="-382486"/>
            <a:r>
              <a:rPr lang="pt-BR" sz="2400" b="1" dirty="0" smtClean="0">
                <a:sym typeface="Wingdings" pitchFamily="2" charset="2"/>
              </a:rPr>
              <a:t>quando (</a:t>
            </a:r>
            <a:r>
              <a:rPr lang="pt-BR" sz="2400" b="1" dirty="0" err="1" smtClean="0">
                <a:sym typeface="Wingdings" pitchFamily="2" charset="2"/>
              </a:rPr>
              <a:t>When</a:t>
            </a:r>
            <a:r>
              <a:rPr lang="pt-BR" sz="2400" b="1" dirty="0" smtClean="0">
                <a:sym typeface="Wingdings" pitchFamily="2" charset="2"/>
              </a:rPr>
              <a:t>?);</a:t>
            </a:r>
          </a:p>
          <a:p>
            <a:pPr marL="1880556" lvl="3" indent="-382486"/>
            <a:r>
              <a:rPr lang="pt-BR" sz="2400" b="1" dirty="0" smtClean="0">
                <a:sym typeface="Wingdings" pitchFamily="2" charset="2"/>
              </a:rPr>
              <a:t>onde (</a:t>
            </a:r>
            <a:r>
              <a:rPr lang="pt-BR" sz="2400" b="1" dirty="0" err="1" smtClean="0">
                <a:sym typeface="Wingdings" pitchFamily="2" charset="2"/>
              </a:rPr>
              <a:t>Where</a:t>
            </a:r>
            <a:r>
              <a:rPr lang="pt-BR" sz="2400" b="1" dirty="0" smtClean="0">
                <a:sym typeface="Wingdings" pitchFamily="2" charset="2"/>
              </a:rPr>
              <a:t>?);</a:t>
            </a:r>
          </a:p>
          <a:p>
            <a:pPr marL="1880556" lvl="3" indent="-382486"/>
            <a:r>
              <a:rPr lang="pt-BR" sz="2400" b="1" dirty="0" smtClean="0">
                <a:sym typeface="Wingdings" pitchFamily="2" charset="2"/>
              </a:rPr>
              <a:t>por que (</a:t>
            </a:r>
            <a:r>
              <a:rPr lang="pt-BR" sz="2400" b="1" dirty="0" err="1" smtClean="0">
                <a:sym typeface="Wingdings" pitchFamily="2" charset="2"/>
              </a:rPr>
              <a:t>Why</a:t>
            </a:r>
            <a:r>
              <a:rPr lang="pt-BR" sz="2400" b="1" dirty="0" smtClean="0">
                <a:sym typeface="Wingdings" pitchFamily="2" charset="2"/>
              </a:rPr>
              <a:t>?);</a:t>
            </a:r>
          </a:p>
          <a:p>
            <a:pPr marL="1880556" lvl="3" indent="-382486"/>
            <a:r>
              <a:rPr lang="pt-BR" sz="2400" b="1" dirty="0" smtClean="0">
                <a:sym typeface="Wingdings" pitchFamily="2" charset="2"/>
              </a:rPr>
              <a:t>quem (Who?) </a:t>
            </a:r>
          </a:p>
          <a:p>
            <a:pPr marL="1880556" lvl="3" indent="-382486"/>
            <a:r>
              <a:rPr lang="pt-BR" sz="2400" b="1" dirty="0" smtClean="0">
                <a:sym typeface="Wingdings" pitchFamily="2" charset="2"/>
              </a:rPr>
              <a:t>e ainda pode acrescentar a pergunta como(</a:t>
            </a:r>
            <a:r>
              <a:rPr lang="pt-BR" sz="2400" b="1" dirty="0" err="1" smtClean="0">
                <a:sym typeface="Wingdings" pitchFamily="2" charset="2"/>
              </a:rPr>
              <a:t>How</a:t>
            </a:r>
            <a:r>
              <a:rPr lang="pt-BR" sz="2400" b="1" dirty="0" smtClean="0">
                <a:sym typeface="Wingdings" pitchFamily="2" charset="2"/>
              </a:rPr>
              <a:t>?) e quanto custa (</a:t>
            </a:r>
            <a:r>
              <a:rPr lang="pt-BR" sz="2400" b="1" dirty="0" err="1" smtClean="0">
                <a:sym typeface="Wingdings" pitchFamily="2" charset="2"/>
              </a:rPr>
              <a:t>How</a:t>
            </a:r>
            <a:r>
              <a:rPr lang="pt-BR" sz="2400" b="1" dirty="0" smtClean="0">
                <a:sym typeface="Wingdings" pitchFamily="2" charset="2"/>
              </a:rPr>
              <a:t> </a:t>
            </a:r>
            <a:r>
              <a:rPr lang="pt-BR" sz="2400" b="1" dirty="0" err="1" smtClean="0">
                <a:sym typeface="Wingdings" pitchFamily="2" charset="2"/>
              </a:rPr>
              <a:t>much</a:t>
            </a:r>
            <a:r>
              <a:rPr lang="pt-BR" sz="2400" b="1" dirty="0" smtClean="0">
                <a:sym typeface="Wingdings" pitchFamily="2" charset="2"/>
              </a:rPr>
              <a:t>?).</a:t>
            </a:r>
          </a:p>
        </p:txBody>
      </p:sp>
      <p:sp>
        <p:nvSpPr>
          <p:cNvPr id="86019" name="Rectangle 3"/>
          <p:cNvSpPr>
            <a:spLocks noChangeArrowheads="1"/>
          </p:cNvSpPr>
          <p:nvPr/>
        </p:nvSpPr>
        <p:spPr bwMode="auto">
          <a:xfrm>
            <a:off x="451143" y="333022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(A Técnica dos 5 </a:t>
            </a:r>
            <a:r>
              <a:rPr lang="pt-BR" sz="3200" b="1" dirty="0" err="1" smtClean="0">
                <a:latin typeface="Arial" pitchFamily="34" charset="0"/>
              </a:rPr>
              <a:t>W’s</a:t>
            </a:r>
            <a:r>
              <a:rPr lang="pt-BR" sz="3200" b="1" dirty="0" smtClean="0">
                <a:latin typeface="Arial" pitchFamily="34" charset="0"/>
              </a:rPr>
              <a:t> e 2H`s)</a:t>
            </a:r>
            <a:endParaRPr lang="pt-BR" sz="3200" b="1" dirty="0">
              <a:latin typeface="Arial" pitchFamily="34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158343"/>
            <a:ext cx="2209800" cy="2699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2448" y="1628457"/>
            <a:ext cx="8340552" cy="4490205"/>
          </a:xfrm>
          <a:noFill/>
        </p:spPr>
        <p:txBody>
          <a:bodyPr lIns="86362" tIns="42424" rIns="86362" bIns="42424"/>
          <a:lstStyle/>
          <a:p>
            <a:pPr marL="535480" indent="-535480"/>
            <a:r>
              <a:rPr lang="pt-BR" dirty="0" smtClean="0">
                <a:sym typeface="Wingdings" pitchFamily="2" charset="2"/>
              </a:rPr>
              <a:t>Escreva todas as respostas obtidas</a:t>
            </a:r>
          </a:p>
          <a:p>
            <a:pPr marL="535480" indent="-535480"/>
            <a:endParaRPr lang="pt-BR" dirty="0" smtClean="0">
              <a:sym typeface="Wingdings" pitchFamily="2" charset="2"/>
            </a:endParaRPr>
          </a:p>
          <a:p>
            <a:pPr marL="535480" indent="-535480"/>
            <a:r>
              <a:rPr lang="pt-BR" dirty="0" smtClean="0">
                <a:sym typeface="Wingdings" pitchFamily="2" charset="2"/>
              </a:rPr>
              <a:t>Examine as respostas de cada questão e restabeleça novas situações para possibilitar novos pontos a serem questionados</a:t>
            </a:r>
          </a:p>
          <a:p>
            <a:pPr marL="535480" indent="-535480"/>
            <a:endParaRPr lang="pt-BR" dirty="0" smtClean="0">
              <a:sym typeface="Wingdings" pitchFamily="2" charset="2"/>
            </a:endParaRPr>
          </a:p>
          <a:p>
            <a:pPr marL="535480" indent="-535480"/>
            <a:r>
              <a:rPr lang="pt-BR" dirty="0" smtClean="0">
                <a:sym typeface="Wingdings" pitchFamily="2" charset="2"/>
              </a:rPr>
              <a:t>Selecione as resposta obtidas e desenvolva os registros</a:t>
            </a:r>
          </a:p>
        </p:txBody>
      </p:sp>
      <p:sp>
        <p:nvSpPr>
          <p:cNvPr id="87043" name="Rectangle 3"/>
          <p:cNvSpPr>
            <a:spLocks noChangeArrowheads="1"/>
          </p:cNvSpPr>
          <p:nvPr/>
        </p:nvSpPr>
        <p:spPr bwMode="auto">
          <a:xfrm>
            <a:off x="451143" y="333022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(A Técnica dos 5 </a:t>
            </a:r>
            <a:r>
              <a:rPr lang="pt-BR" sz="3200" b="1" dirty="0" err="1" smtClean="0">
                <a:latin typeface="Arial" pitchFamily="34" charset="0"/>
              </a:rPr>
              <a:t>W’s</a:t>
            </a:r>
            <a:r>
              <a:rPr lang="pt-BR" sz="3200" b="1" dirty="0" smtClean="0">
                <a:latin typeface="Arial" pitchFamily="34" charset="0"/>
              </a:rPr>
              <a:t> e 2H`s)</a:t>
            </a:r>
            <a:endParaRPr lang="pt-BR" sz="3200" b="1" dirty="0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9" name="Rectangle 3"/>
          <p:cNvSpPr>
            <a:spLocks noChangeArrowheads="1"/>
          </p:cNvSpPr>
          <p:nvPr/>
        </p:nvSpPr>
        <p:spPr bwMode="auto">
          <a:xfrm>
            <a:off x="451143" y="497141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 (</a:t>
            </a:r>
            <a:r>
              <a:rPr lang="pt-BR" sz="3200" b="1" dirty="0" err="1">
                <a:latin typeface="Arial" pitchFamily="34" charset="0"/>
              </a:rPr>
              <a:t>Brainstorming</a:t>
            </a:r>
            <a:r>
              <a:rPr lang="pt-BR" sz="3200" b="1" dirty="0">
                <a:latin typeface="Arial" pitchFamily="34" charset="0"/>
              </a:rPr>
              <a:t> )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676400"/>
            <a:ext cx="6053504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Engenharia</a:t>
            </a:r>
            <a:r>
              <a:rPr lang="en-US" dirty="0" smtClean="0"/>
              <a:t> de </a:t>
            </a:r>
            <a:r>
              <a:rPr lang="en-US" dirty="0" err="1" smtClean="0"/>
              <a:t>Requisitos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 </a:t>
            </a:r>
            <a:r>
              <a:rPr lang="en-US" dirty="0" err="1" smtClean="0"/>
              <a:t>que</a:t>
            </a:r>
            <a:r>
              <a:rPr lang="en-US" dirty="0" smtClean="0"/>
              <a:t> é?</a:t>
            </a:r>
          </a:p>
          <a:p>
            <a:endParaRPr lang="en-US" dirty="0" smtClean="0"/>
          </a:p>
          <a:p>
            <a:r>
              <a:rPr lang="en-US" dirty="0" err="1" smtClean="0"/>
              <a:t>Quem</a:t>
            </a:r>
            <a:r>
              <a:rPr lang="en-US" dirty="0" smtClean="0"/>
              <a:t> </a:t>
            </a:r>
            <a:r>
              <a:rPr lang="en-US" dirty="0" err="1" smtClean="0"/>
              <a:t>faz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é </a:t>
            </a:r>
            <a:r>
              <a:rPr lang="en-US" dirty="0" err="1" smtClean="0"/>
              <a:t>importante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r>
              <a:rPr lang="en-US" dirty="0" err="1" smtClean="0"/>
              <a:t>Quais</a:t>
            </a:r>
            <a:r>
              <a:rPr lang="en-US" dirty="0" smtClean="0"/>
              <a:t> </a:t>
            </a:r>
            <a:r>
              <a:rPr lang="en-US" dirty="0" err="1" smtClean="0"/>
              <a:t>são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passos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r>
              <a:rPr lang="en-US" dirty="0" err="1" smtClean="0"/>
              <a:t>Qual</a:t>
            </a:r>
            <a:r>
              <a:rPr lang="en-US" dirty="0" smtClean="0"/>
              <a:t> é o </a:t>
            </a:r>
            <a:r>
              <a:rPr lang="en-US" dirty="0" err="1" smtClean="0"/>
              <a:t>produto</a:t>
            </a:r>
            <a:r>
              <a:rPr lang="en-US" dirty="0" smtClean="0"/>
              <a:t> do </a:t>
            </a:r>
            <a:r>
              <a:rPr lang="en-US" dirty="0" err="1" smtClean="0"/>
              <a:t>trabalho</a:t>
            </a:r>
            <a:r>
              <a:rPr lang="en-US" dirty="0" smtClean="0"/>
              <a:t>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1556754"/>
            <a:ext cx="8153400" cy="4751523"/>
          </a:xfrm>
          <a:noFill/>
        </p:spPr>
        <p:txBody>
          <a:bodyPr lIns="86362" tIns="42424" rIns="86362" bIns="42424"/>
          <a:lstStyle/>
          <a:p>
            <a:pPr marL="535480" indent="-535480">
              <a:lnSpc>
                <a:spcPct val="80000"/>
              </a:lnSpc>
            </a:pPr>
            <a:r>
              <a:rPr lang="pt-BR" sz="2800" dirty="0" smtClean="0">
                <a:sym typeface="Wingdings" pitchFamily="2" charset="2"/>
              </a:rPr>
              <a:t>Técnica baseada em geração de idéia.</a:t>
            </a:r>
          </a:p>
          <a:p>
            <a:pPr marL="535480" indent="-535480">
              <a:lnSpc>
                <a:spcPct val="80000"/>
              </a:lnSpc>
            </a:pPr>
            <a:endParaRPr lang="pt-BR" sz="2800" dirty="0" smtClean="0">
              <a:sym typeface="Wingdings" pitchFamily="2" charset="2"/>
            </a:endParaRPr>
          </a:p>
          <a:p>
            <a:pPr marL="535480" indent="-535480">
              <a:lnSpc>
                <a:spcPct val="80000"/>
              </a:lnSpc>
            </a:pPr>
            <a:r>
              <a:rPr lang="pt-BR" sz="2800" b="1" dirty="0" smtClean="0">
                <a:solidFill>
                  <a:schemeClr val="accent1"/>
                </a:solidFill>
                <a:sym typeface="Wingdings" pitchFamily="2" charset="2"/>
              </a:rPr>
              <a:t>Suspensão de julgamento.</a:t>
            </a:r>
          </a:p>
          <a:p>
            <a:pPr lvl="1">
              <a:lnSpc>
                <a:spcPct val="80000"/>
              </a:lnSpc>
            </a:pPr>
            <a:r>
              <a:rPr lang="pt-BR" sz="2400" dirty="0" smtClean="0">
                <a:sym typeface="Wingdings" pitchFamily="2" charset="2"/>
              </a:rPr>
              <a:t>A atitude essencial básica é não julgar o que se cria no </a:t>
            </a:r>
            <a:r>
              <a:rPr lang="pt-BR" sz="2400" dirty="0" err="1" smtClean="0">
                <a:sym typeface="Wingdings" pitchFamily="2" charset="2"/>
              </a:rPr>
              <a:t>brainstorming</a:t>
            </a:r>
            <a:r>
              <a:rPr lang="pt-BR" sz="2400" dirty="0" smtClean="0">
                <a:sym typeface="Wingdings" pitchFamily="2" charset="2"/>
              </a:rPr>
              <a:t>.</a:t>
            </a:r>
          </a:p>
          <a:p>
            <a:pPr marL="535480" indent="-535480">
              <a:lnSpc>
                <a:spcPct val="80000"/>
              </a:lnSpc>
            </a:pPr>
            <a:endParaRPr lang="pt-BR" sz="2800" dirty="0" smtClean="0">
              <a:sym typeface="Wingdings" pitchFamily="2" charset="2"/>
            </a:endParaRPr>
          </a:p>
          <a:p>
            <a:pPr marL="535480" indent="-535480">
              <a:lnSpc>
                <a:spcPct val="80000"/>
              </a:lnSpc>
            </a:pPr>
            <a:r>
              <a:rPr lang="pt-BR" sz="2800" b="1" dirty="0" smtClean="0">
                <a:solidFill>
                  <a:schemeClr val="accent1"/>
                </a:solidFill>
                <a:sym typeface="Wingdings" pitchFamily="2" charset="2"/>
              </a:rPr>
              <a:t>O princípio da roda livre</a:t>
            </a:r>
          </a:p>
          <a:p>
            <a:pPr lvl="1">
              <a:lnSpc>
                <a:spcPct val="80000"/>
              </a:lnSpc>
            </a:pPr>
            <a:r>
              <a:rPr lang="pt-BR" sz="2400" dirty="0" smtClean="0">
                <a:sym typeface="Wingdings" pitchFamily="2" charset="2"/>
              </a:rPr>
              <a:t>Deve-se enfatizar a necessidade de absoluta espontaneidade nos trabalhos de grupo devendo estar em um ambiente à vontade e não avaliativo.</a:t>
            </a:r>
          </a:p>
        </p:txBody>
      </p:sp>
      <p:sp>
        <p:nvSpPr>
          <p:cNvPr id="101379" name="Rectangle 3"/>
          <p:cNvSpPr>
            <a:spLocks noChangeArrowheads="1"/>
          </p:cNvSpPr>
          <p:nvPr/>
        </p:nvSpPr>
        <p:spPr bwMode="auto">
          <a:xfrm>
            <a:off x="451143" y="497141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 (</a:t>
            </a:r>
            <a:r>
              <a:rPr lang="pt-BR" sz="3200" b="1" dirty="0" err="1">
                <a:latin typeface="Arial" pitchFamily="34" charset="0"/>
              </a:rPr>
              <a:t>Brainstorming</a:t>
            </a:r>
            <a:r>
              <a:rPr lang="pt-BR" sz="3200" b="1" dirty="0">
                <a:latin typeface="Arial" pitchFamily="34" charset="0"/>
              </a:rPr>
              <a:t> 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2448" y="1556754"/>
            <a:ext cx="8340552" cy="4751523"/>
          </a:xfrm>
          <a:noFill/>
        </p:spPr>
        <p:txBody>
          <a:bodyPr lIns="86362" tIns="42424" rIns="86362" bIns="42424"/>
          <a:lstStyle/>
          <a:p>
            <a:pPr marL="535480" indent="-535480">
              <a:lnSpc>
                <a:spcPct val="80000"/>
              </a:lnSpc>
            </a:pPr>
            <a:r>
              <a:rPr lang="pt-BR" sz="2800" b="1" dirty="0" smtClean="0">
                <a:solidFill>
                  <a:schemeClr val="accent1"/>
                </a:solidFill>
                <a:sym typeface="Wingdings" pitchFamily="2" charset="2"/>
              </a:rPr>
              <a:t>Quantidade é qualidade</a:t>
            </a:r>
          </a:p>
          <a:p>
            <a:pPr lvl="1">
              <a:lnSpc>
                <a:spcPct val="80000"/>
              </a:lnSpc>
            </a:pPr>
            <a:r>
              <a:rPr lang="pt-BR" sz="2400" dirty="0" smtClean="0">
                <a:sym typeface="Wingdings" pitchFamily="2" charset="2"/>
              </a:rPr>
              <a:t>Tanto maior o número de idéias tanto melhor sua qualidade, aumentando, daí, a probabilidade de se encontrar uma diferente e criativa.</a:t>
            </a:r>
          </a:p>
          <a:p>
            <a:pPr marL="535480" indent="-535480">
              <a:lnSpc>
                <a:spcPct val="80000"/>
              </a:lnSpc>
            </a:pPr>
            <a:endParaRPr lang="pt-BR" sz="2800" dirty="0" smtClean="0">
              <a:sym typeface="Wingdings" pitchFamily="2" charset="2"/>
            </a:endParaRPr>
          </a:p>
          <a:p>
            <a:pPr marL="535480" indent="-535480">
              <a:lnSpc>
                <a:spcPct val="80000"/>
              </a:lnSpc>
            </a:pPr>
            <a:r>
              <a:rPr lang="pt-BR" sz="2800" b="1" dirty="0" smtClean="0">
                <a:solidFill>
                  <a:schemeClr val="accent1"/>
                </a:solidFill>
                <a:sym typeface="Wingdings" pitchFamily="2" charset="2"/>
              </a:rPr>
              <a:t>Utilização da “carona”</a:t>
            </a:r>
          </a:p>
          <a:p>
            <a:pPr lvl="1">
              <a:lnSpc>
                <a:spcPct val="80000"/>
              </a:lnSpc>
            </a:pPr>
            <a:r>
              <a:rPr lang="pt-BR" sz="2400" dirty="0" smtClean="0">
                <a:sym typeface="Wingdings" pitchFamily="2" charset="2"/>
              </a:rPr>
              <a:t>Concentrar em melhorar as idéias alheias, transformando-as e enriquecendo-as (2/3 das melhores idéias provêm de carona).</a:t>
            </a:r>
          </a:p>
        </p:txBody>
      </p:sp>
      <p:sp>
        <p:nvSpPr>
          <p:cNvPr id="102403" name="Rectangle 3"/>
          <p:cNvSpPr>
            <a:spLocks noChangeArrowheads="1"/>
          </p:cNvSpPr>
          <p:nvPr/>
        </p:nvSpPr>
        <p:spPr bwMode="auto">
          <a:xfrm>
            <a:off x="451143" y="497141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 (</a:t>
            </a:r>
            <a:r>
              <a:rPr lang="pt-BR" sz="3200" b="1" dirty="0" err="1">
                <a:latin typeface="Arial" pitchFamily="34" charset="0"/>
              </a:rPr>
              <a:t>Brainstorming</a:t>
            </a:r>
            <a:r>
              <a:rPr lang="pt-BR" sz="3200" b="1" dirty="0">
                <a:latin typeface="Arial" pitchFamily="34" charset="0"/>
              </a:rPr>
              <a:t> 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2448" y="1556754"/>
            <a:ext cx="8340552" cy="4751523"/>
          </a:xfrm>
          <a:noFill/>
        </p:spPr>
        <p:txBody>
          <a:bodyPr lIns="86362" tIns="42424" rIns="86362" bIns="42424"/>
          <a:lstStyle/>
          <a:p>
            <a:pPr marL="535480" indent="-535480">
              <a:lnSpc>
                <a:spcPct val="80000"/>
              </a:lnSpc>
            </a:pPr>
            <a:r>
              <a:rPr lang="pt-BR" sz="2000" b="1" dirty="0" smtClean="0">
                <a:sym typeface="Wingdings" pitchFamily="2" charset="2"/>
              </a:rPr>
              <a:t>Número de pessoas : </a:t>
            </a:r>
            <a:r>
              <a:rPr lang="pt-BR" sz="2000" dirty="0" smtClean="0">
                <a:sym typeface="Wingdings" pitchFamily="2" charset="2"/>
              </a:rPr>
              <a:t>6 a 10 pessoas.</a:t>
            </a:r>
          </a:p>
          <a:p>
            <a:pPr marL="535480" indent="-535480">
              <a:lnSpc>
                <a:spcPct val="80000"/>
              </a:lnSpc>
            </a:pPr>
            <a:endParaRPr lang="pt-BR" sz="2000" b="1" dirty="0" smtClean="0">
              <a:sym typeface="Wingdings" pitchFamily="2" charset="2"/>
            </a:endParaRPr>
          </a:p>
          <a:p>
            <a:pPr marL="535480" indent="-535480">
              <a:lnSpc>
                <a:spcPct val="80000"/>
              </a:lnSpc>
            </a:pPr>
            <a:r>
              <a:rPr lang="pt-BR" sz="2000" b="1" dirty="0" smtClean="0">
                <a:sym typeface="Wingdings" pitchFamily="2" charset="2"/>
              </a:rPr>
              <a:t>Separação das fases : </a:t>
            </a:r>
            <a:r>
              <a:rPr lang="pt-BR" sz="2000" dirty="0" smtClean="0">
                <a:sym typeface="Wingdings" pitchFamily="2" charset="2"/>
              </a:rPr>
              <a:t>primeiro uma fase de exposição de idéias e depois a fase da avaliação.</a:t>
            </a:r>
          </a:p>
          <a:p>
            <a:pPr marL="535480" indent="-535480">
              <a:lnSpc>
                <a:spcPct val="80000"/>
              </a:lnSpc>
            </a:pPr>
            <a:endParaRPr lang="pt-BR" sz="2000" b="1" dirty="0" smtClean="0">
              <a:sym typeface="Wingdings" pitchFamily="2" charset="2"/>
            </a:endParaRPr>
          </a:p>
          <a:p>
            <a:pPr marL="535480" indent="-535480">
              <a:lnSpc>
                <a:spcPct val="80000"/>
              </a:lnSpc>
            </a:pPr>
            <a:r>
              <a:rPr lang="pt-BR" sz="2000" b="1" dirty="0" smtClean="0">
                <a:sym typeface="Wingdings" pitchFamily="2" charset="2"/>
              </a:rPr>
              <a:t>Duração : </a:t>
            </a:r>
            <a:r>
              <a:rPr lang="pt-BR" sz="2000" dirty="0" smtClean="0">
                <a:sym typeface="Wingdings" pitchFamily="2" charset="2"/>
              </a:rPr>
              <a:t>indefinido.</a:t>
            </a:r>
          </a:p>
          <a:p>
            <a:pPr marL="535480" indent="-535480">
              <a:lnSpc>
                <a:spcPct val="80000"/>
              </a:lnSpc>
            </a:pPr>
            <a:endParaRPr lang="pt-BR" sz="2000" b="1" dirty="0" smtClean="0">
              <a:sym typeface="Wingdings" pitchFamily="2" charset="2"/>
            </a:endParaRPr>
          </a:p>
          <a:p>
            <a:pPr marL="535480" indent="-535480">
              <a:lnSpc>
                <a:spcPct val="80000"/>
              </a:lnSpc>
            </a:pPr>
            <a:r>
              <a:rPr lang="pt-BR" sz="2000" b="1" dirty="0" smtClean="0">
                <a:sym typeface="Wingdings" pitchFamily="2" charset="2"/>
              </a:rPr>
              <a:t>O registro das idéias : </a:t>
            </a:r>
            <a:r>
              <a:rPr lang="pt-BR" sz="2000" dirty="0" smtClean="0">
                <a:sym typeface="Wingdings" pitchFamily="2" charset="2"/>
              </a:rPr>
              <a:t>tentar organizar as idéias no final.</a:t>
            </a:r>
          </a:p>
          <a:p>
            <a:pPr marL="535480" indent="-535480">
              <a:lnSpc>
                <a:spcPct val="80000"/>
              </a:lnSpc>
            </a:pPr>
            <a:endParaRPr lang="pt-BR" sz="2000" b="1" dirty="0" smtClean="0">
              <a:sym typeface="Wingdings" pitchFamily="2" charset="2"/>
            </a:endParaRPr>
          </a:p>
          <a:p>
            <a:pPr marL="535480" indent="-535480">
              <a:lnSpc>
                <a:spcPct val="80000"/>
              </a:lnSpc>
            </a:pPr>
            <a:r>
              <a:rPr lang="pt-BR" sz="2000" b="1" dirty="0" smtClean="0">
                <a:sym typeface="Wingdings" pitchFamily="2" charset="2"/>
              </a:rPr>
              <a:t>A liderança : </a:t>
            </a:r>
            <a:r>
              <a:rPr lang="pt-BR" sz="2000" dirty="0" smtClean="0">
                <a:sym typeface="Wingdings" pitchFamily="2" charset="2"/>
              </a:rPr>
              <a:t>deve ser espontânea</a:t>
            </a:r>
          </a:p>
          <a:p>
            <a:pPr marL="535480" indent="-535480">
              <a:lnSpc>
                <a:spcPct val="80000"/>
              </a:lnSpc>
            </a:pPr>
            <a:endParaRPr lang="pt-BR" sz="2000" b="1" dirty="0" smtClean="0">
              <a:sym typeface="Wingdings" pitchFamily="2" charset="2"/>
            </a:endParaRPr>
          </a:p>
          <a:p>
            <a:pPr marL="535480" indent="-535480">
              <a:lnSpc>
                <a:spcPct val="80000"/>
              </a:lnSpc>
            </a:pPr>
            <a:r>
              <a:rPr lang="pt-BR" sz="2000" b="1" dirty="0" smtClean="0">
                <a:sym typeface="Wingdings" pitchFamily="2" charset="2"/>
              </a:rPr>
              <a:t>Constituição do grupo : </a:t>
            </a:r>
            <a:r>
              <a:rPr lang="pt-BR" sz="2000" dirty="0" smtClean="0">
                <a:sym typeface="Wingdings" pitchFamily="2" charset="2"/>
              </a:rPr>
              <a:t>procurar juntar pessoas com funções equivalentes</a:t>
            </a:r>
            <a:r>
              <a:rPr lang="pt-BR" sz="2000" b="1" dirty="0" smtClean="0">
                <a:sym typeface="Wingdings" pitchFamily="2" charset="2"/>
              </a:rPr>
              <a:t>.</a:t>
            </a:r>
          </a:p>
        </p:txBody>
      </p:sp>
      <p:sp>
        <p:nvSpPr>
          <p:cNvPr id="103427" name="Rectangle 3"/>
          <p:cNvSpPr>
            <a:spLocks noChangeArrowheads="1"/>
          </p:cNvSpPr>
          <p:nvPr/>
        </p:nvSpPr>
        <p:spPr bwMode="auto">
          <a:xfrm>
            <a:off x="451143" y="497141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 (</a:t>
            </a:r>
            <a:r>
              <a:rPr lang="pt-BR" sz="3200" b="1" dirty="0" err="1">
                <a:latin typeface="Arial" pitchFamily="34" charset="0"/>
              </a:rPr>
              <a:t>Brainstorming</a:t>
            </a:r>
            <a:r>
              <a:rPr lang="pt-BR" sz="3200" b="1" dirty="0">
                <a:latin typeface="Arial" pitchFamily="34" charset="0"/>
              </a:rPr>
              <a:t> - organização)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2448" y="1556754"/>
            <a:ext cx="8340552" cy="4751523"/>
          </a:xfrm>
          <a:noFill/>
        </p:spPr>
        <p:txBody>
          <a:bodyPr lIns="86362" tIns="42424" rIns="86362" bIns="42424"/>
          <a:lstStyle/>
          <a:p>
            <a:pPr marL="535480" indent="-535480">
              <a:lnSpc>
                <a:spcPct val="80000"/>
              </a:lnSpc>
            </a:pPr>
            <a:r>
              <a:rPr lang="pt-BR" sz="2800" b="1" dirty="0" smtClean="0">
                <a:solidFill>
                  <a:schemeClr val="accent1"/>
                </a:solidFill>
                <a:sym typeface="Wingdings" pitchFamily="2" charset="2"/>
              </a:rPr>
              <a:t>Geração de idéias</a:t>
            </a:r>
          </a:p>
          <a:p>
            <a:pPr lvl="1">
              <a:lnSpc>
                <a:spcPct val="80000"/>
              </a:lnSpc>
            </a:pPr>
            <a:r>
              <a:rPr lang="pt-BR" sz="2400" dirty="0" smtClean="0">
                <a:sym typeface="Wingdings" pitchFamily="2" charset="2"/>
              </a:rPr>
              <a:t>Participantes fornecem idéias, sem discussão sobre o mérito delas.</a:t>
            </a:r>
          </a:p>
          <a:p>
            <a:pPr lvl="1">
              <a:lnSpc>
                <a:spcPct val="80000"/>
              </a:lnSpc>
            </a:pPr>
            <a:endParaRPr lang="pt-BR" sz="2400" dirty="0" smtClean="0"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pt-BR" sz="2400" dirty="0" smtClean="0">
                <a:sym typeface="Wingdings" pitchFamily="2" charset="2"/>
              </a:rPr>
              <a:t>Útil na geração de varias visões do problema e na sua formulação de diferentes maneiras.</a:t>
            </a:r>
          </a:p>
          <a:p>
            <a:pPr lvl="1">
              <a:lnSpc>
                <a:spcPct val="80000"/>
              </a:lnSpc>
            </a:pPr>
            <a:endParaRPr lang="pt-BR" sz="2400" dirty="0" smtClean="0"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pt-BR" sz="2400" dirty="0" smtClean="0">
                <a:sym typeface="Wingdings" pitchFamily="2" charset="2"/>
              </a:rPr>
              <a:t>Atividades dessa fase:</a:t>
            </a:r>
          </a:p>
          <a:p>
            <a:pPr marL="1498070" lvl="2" indent="-344237">
              <a:lnSpc>
                <a:spcPct val="80000"/>
              </a:lnSpc>
            </a:pPr>
            <a:r>
              <a:rPr lang="pt-BR" sz="2000" dirty="0" smtClean="0">
                <a:sym typeface="Wingdings" pitchFamily="2" charset="2"/>
              </a:rPr>
              <a:t>identificação dos participantes (normalmente usuários e desenvolvedores);</a:t>
            </a:r>
          </a:p>
          <a:p>
            <a:pPr marL="1498070" lvl="2" indent="-344237">
              <a:lnSpc>
                <a:spcPct val="80000"/>
              </a:lnSpc>
            </a:pPr>
            <a:r>
              <a:rPr lang="pt-BR" sz="2000" dirty="0" smtClean="0">
                <a:sym typeface="Wingdings" pitchFamily="2" charset="2"/>
              </a:rPr>
              <a:t>designação do líder;</a:t>
            </a:r>
          </a:p>
          <a:p>
            <a:pPr marL="1498070" lvl="2" indent="-344237">
              <a:lnSpc>
                <a:spcPct val="80000"/>
              </a:lnSpc>
            </a:pPr>
            <a:r>
              <a:rPr lang="pt-BR" sz="2000" dirty="0" smtClean="0">
                <a:sym typeface="Wingdings" pitchFamily="2" charset="2"/>
              </a:rPr>
              <a:t>agendamento da sessão com todos os participantes; e</a:t>
            </a:r>
          </a:p>
          <a:p>
            <a:pPr marL="1498070" lvl="2" indent="-344237">
              <a:lnSpc>
                <a:spcPct val="80000"/>
              </a:lnSpc>
            </a:pPr>
            <a:r>
              <a:rPr lang="pt-BR" sz="2000" dirty="0" smtClean="0">
                <a:sym typeface="Wingdings" pitchFamily="2" charset="2"/>
              </a:rPr>
              <a:t>preparação da sala.</a:t>
            </a:r>
          </a:p>
        </p:txBody>
      </p:sp>
      <p:sp>
        <p:nvSpPr>
          <p:cNvPr id="104451" name="Rectangle 3"/>
          <p:cNvSpPr>
            <a:spLocks noChangeArrowheads="1"/>
          </p:cNvSpPr>
          <p:nvPr/>
        </p:nvSpPr>
        <p:spPr bwMode="auto">
          <a:xfrm>
            <a:off x="451143" y="497141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 (</a:t>
            </a:r>
            <a:r>
              <a:rPr lang="pt-BR" sz="3200" b="1" dirty="0" err="1">
                <a:latin typeface="Arial" pitchFamily="34" charset="0"/>
              </a:rPr>
              <a:t>Brainstorming</a:t>
            </a:r>
            <a:r>
              <a:rPr lang="pt-BR" sz="3200" b="1" dirty="0">
                <a:latin typeface="Arial" pitchFamily="34" charset="0"/>
              </a:rPr>
              <a:t> 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2448" y="1556754"/>
            <a:ext cx="8340552" cy="4751523"/>
          </a:xfrm>
          <a:noFill/>
        </p:spPr>
        <p:txBody>
          <a:bodyPr lIns="86362" tIns="42424" rIns="86362" bIns="42424"/>
          <a:lstStyle/>
          <a:p>
            <a:pPr marL="535480" indent="-535480">
              <a:lnSpc>
                <a:spcPct val="80000"/>
              </a:lnSpc>
            </a:pPr>
            <a:r>
              <a:rPr lang="pt-BR" sz="2800" b="1" dirty="0" smtClean="0">
                <a:solidFill>
                  <a:schemeClr val="accent1"/>
                </a:solidFill>
                <a:sym typeface="Wingdings" pitchFamily="2" charset="2"/>
              </a:rPr>
              <a:t>Geração de idéias ( </a:t>
            </a:r>
            <a:r>
              <a:rPr lang="pt-BR" sz="2800" b="1" dirty="0" err="1" smtClean="0">
                <a:solidFill>
                  <a:schemeClr val="accent1"/>
                </a:solidFill>
                <a:sym typeface="Wingdings" pitchFamily="2" charset="2"/>
              </a:rPr>
              <a:t>cont</a:t>
            </a:r>
            <a:r>
              <a:rPr lang="pt-BR" sz="2800" b="1" dirty="0" smtClean="0">
                <a:solidFill>
                  <a:schemeClr val="accent1"/>
                </a:solidFill>
                <a:sym typeface="Wingdings" pitchFamily="2" charset="2"/>
              </a:rPr>
              <a:t>)</a:t>
            </a:r>
          </a:p>
          <a:p>
            <a:pPr lvl="1">
              <a:lnSpc>
                <a:spcPct val="80000"/>
              </a:lnSpc>
            </a:pPr>
            <a:r>
              <a:rPr lang="pt-BR" sz="2800" dirty="0" smtClean="0">
                <a:latin typeface="CMSS12" charset="0"/>
                <a:sym typeface="Wingdings" pitchFamily="2" charset="2"/>
              </a:rPr>
              <a:t>Saída: depende das idéias geradas (pessoas com conhecimento e especialidades apropriados).</a:t>
            </a:r>
          </a:p>
          <a:p>
            <a:pPr lvl="1">
              <a:lnSpc>
                <a:spcPct val="80000"/>
              </a:lnSpc>
            </a:pPr>
            <a:endParaRPr lang="pt-BR" sz="2800" dirty="0" smtClean="0">
              <a:latin typeface="CMSS12" charset="0"/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pt-BR" sz="2800" dirty="0" smtClean="0">
                <a:latin typeface="CMSS12" charset="0"/>
                <a:sym typeface="Wingdings" pitchFamily="2" charset="2"/>
              </a:rPr>
              <a:t>O líder abre a sessão falando sobre o problema de um modo geral, e os participantes podem gerar novas idéias para expressar o problema.</a:t>
            </a:r>
          </a:p>
          <a:p>
            <a:pPr lvl="1">
              <a:lnSpc>
                <a:spcPct val="80000"/>
              </a:lnSpc>
            </a:pPr>
            <a:endParaRPr lang="pt-BR" sz="2800" dirty="0" smtClean="0">
              <a:latin typeface="CMSS12" charset="0"/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pt-BR" sz="2800" dirty="0" smtClean="0">
                <a:latin typeface="CMSS12" charset="0"/>
                <a:sym typeface="Wingdings" pitchFamily="2" charset="2"/>
              </a:rPr>
              <a:t>Continua enquanto novas idéias estiverem sendo geradas.</a:t>
            </a:r>
          </a:p>
        </p:txBody>
      </p:sp>
      <p:sp>
        <p:nvSpPr>
          <p:cNvPr id="105475" name="Rectangle 3"/>
          <p:cNvSpPr>
            <a:spLocks noChangeArrowheads="1"/>
          </p:cNvSpPr>
          <p:nvPr/>
        </p:nvSpPr>
        <p:spPr bwMode="auto">
          <a:xfrm>
            <a:off x="451143" y="497141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 (</a:t>
            </a:r>
            <a:r>
              <a:rPr lang="pt-BR" sz="3200" b="1" dirty="0" err="1">
                <a:latin typeface="Arial" pitchFamily="34" charset="0"/>
              </a:rPr>
              <a:t>Brainstorming</a:t>
            </a:r>
            <a:r>
              <a:rPr lang="pt-BR" sz="3200" b="1" dirty="0">
                <a:latin typeface="Arial" pitchFamily="34" charset="0"/>
              </a:rPr>
              <a:t> 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2448" y="1556754"/>
            <a:ext cx="8340552" cy="4751523"/>
          </a:xfrm>
          <a:noFill/>
        </p:spPr>
        <p:txBody>
          <a:bodyPr lIns="86362" tIns="42424" rIns="86362" bIns="42424"/>
          <a:lstStyle/>
          <a:p>
            <a:pPr marL="535480" indent="-535480">
              <a:lnSpc>
                <a:spcPct val="80000"/>
              </a:lnSpc>
            </a:pPr>
            <a:r>
              <a:rPr lang="pt-BR" sz="2800" b="1" dirty="0" smtClean="0">
                <a:solidFill>
                  <a:schemeClr val="accent1"/>
                </a:solidFill>
                <a:sym typeface="Wingdings" pitchFamily="2" charset="2"/>
              </a:rPr>
              <a:t>Geração de idéias – (</a:t>
            </a:r>
            <a:r>
              <a:rPr lang="pt-BR" sz="3200" b="1" dirty="0" smtClean="0">
                <a:solidFill>
                  <a:schemeClr val="accent1"/>
                </a:solidFill>
                <a:latin typeface="CMSS12" charset="0"/>
                <a:sym typeface="Wingdings" pitchFamily="2" charset="2"/>
              </a:rPr>
              <a:t>quatro regras):</a:t>
            </a:r>
          </a:p>
          <a:p>
            <a:pPr lvl="1">
              <a:lnSpc>
                <a:spcPct val="80000"/>
              </a:lnSpc>
            </a:pPr>
            <a:endParaRPr lang="pt-BR" sz="2400" b="1" dirty="0" smtClean="0">
              <a:solidFill>
                <a:schemeClr val="accent1"/>
              </a:solidFill>
              <a:latin typeface="CMSS12" charset="0"/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pt-BR" sz="2400" dirty="0" smtClean="0">
                <a:latin typeface="CMSS12" charset="0"/>
                <a:sym typeface="Wingdings" pitchFamily="2" charset="2"/>
              </a:rPr>
              <a:t>É terminantemente proibido criticar as idéias;</a:t>
            </a:r>
          </a:p>
          <a:p>
            <a:pPr lvl="1">
              <a:lnSpc>
                <a:spcPct val="80000"/>
              </a:lnSpc>
            </a:pPr>
            <a:endParaRPr lang="pt-BR" sz="2400" dirty="0" smtClean="0">
              <a:latin typeface="CMSS12" charset="0"/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pt-BR" sz="2400" dirty="0" smtClean="0">
                <a:latin typeface="CMSS12" charset="0"/>
                <a:sym typeface="Wingdings" pitchFamily="2" charset="2"/>
              </a:rPr>
              <a:t>Idéias não convencionais ou estranhas </a:t>
            </a:r>
            <a:r>
              <a:rPr lang="pt-BR" sz="2400" dirty="0" err="1" smtClean="0">
                <a:latin typeface="CMSS12" charset="0"/>
                <a:sym typeface="Wingdings" pitchFamily="2" charset="2"/>
              </a:rPr>
              <a:t>s~ao</a:t>
            </a:r>
            <a:r>
              <a:rPr lang="pt-BR" sz="2400" dirty="0" smtClean="0">
                <a:latin typeface="CMSS12" charset="0"/>
                <a:sym typeface="Wingdings" pitchFamily="2" charset="2"/>
              </a:rPr>
              <a:t> encorajadas;</a:t>
            </a:r>
          </a:p>
          <a:p>
            <a:pPr lvl="1">
              <a:lnSpc>
                <a:spcPct val="80000"/>
              </a:lnSpc>
            </a:pPr>
            <a:endParaRPr lang="pt-BR" sz="2400" dirty="0" smtClean="0">
              <a:latin typeface="CMSS12" charset="0"/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pt-BR" sz="2400" dirty="0" smtClean="0">
                <a:latin typeface="CMSS12" charset="0"/>
                <a:sym typeface="Wingdings" pitchFamily="2" charset="2"/>
              </a:rPr>
              <a:t>O numero de idéias geradas deve ser bem grande; </a:t>
            </a:r>
          </a:p>
          <a:p>
            <a:pPr lvl="1">
              <a:lnSpc>
                <a:spcPct val="80000"/>
              </a:lnSpc>
            </a:pPr>
            <a:endParaRPr lang="pt-BR" sz="2400" dirty="0" smtClean="0">
              <a:latin typeface="CMSS12" charset="0"/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pt-BR" sz="2400" dirty="0" smtClean="0">
                <a:latin typeface="CMSS12" charset="0"/>
                <a:sym typeface="Wingdings" pitchFamily="2" charset="2"/>
              </a:rPr>
              <a:t>Os participantes devem ser encorajados a combinar ou enriquecer as idéias de outros (idéias visíveis).</a:t>
            </a:r>
          </a:p>
        </p:txBody>
      </p:sp>
      <p:sp>
        <p:nvSpPr>
          <p:cNvPr id="106499" name="Rectangle 3"/>
          <p:cNvSpPr>
            <a:spLocks noChangeArrowheads="1"/>
          </p:cNvSpPr>
          <p:nvPr/>
        </p:nvSpPr>
        <p:spPr bwMode="auto">
          <a:xfrm>
            <a:off x="451143" y="497141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 (</a:t>
            </a:r>
            <a:r>
              <a:rPr lang="pt-BR" sz="3200" b="1" dirty="0" err="1">
                <a:latin typeface="Arial" pitchFamily="34" charset="0"/>
              </a:rPr>
              <a:t>Brainstorming</a:t>
            </a:r>
            <a:r>
              <a:rPr lang="pt-BR" sz="3200" b="1" dirty="0">
                <a:latin typeface="Arial" pitchFamily="34" charset="0"/>
              </a:rPr>
              <a:t> 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2448" y="1556754"/>
            <a:ext cx="8340552" cy="4751523"/>
          </a:xfrm>
          <a:noFill/>
        </p:spPr>
        <p:txBody>
          <a:bodyPr lIns="86362" tIns="42424" rIns="86362" bIns="42424"/>
          <a:lstStyle/>
          <a:p>
            <a:pPr marL="535480" indent="-535480">
              <a:lnSpc>
                <a:spcPct val="80000"/>
              </a:lnSpc>
            </a:pPr>
            <a:r>
              <a:rPr lang="pt-BR" sz="3200" b="1" dirty="0" smtClean="0">
                <a:solidFill>
                  <a:schemeClr val="accent1"/>
                </a:solidFill>
                <a:sym typeface="Wingdings" pitchFamily="2" charset="2"/>
              </a:rPr>
              <a:t>Consolidação das idéias:</a:t>
            </a:r>
          </a:p>
          <a:p>
            <a:pPr lvl="1">
              <a:lnSpc>
                <a:spcPct val="80000"/>
              </a:lnSpc>
            </a:pPr>
            <a:endParaRPr lang="pt-BR" sz="2400" dirty="0" smtClean="0"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pt-BR" sz="2400" dirty="0" smtClean="0">
                <a:sym typeface="Wingdings" pitchFamily="2" charset="2"/>
              </a:rPr>
              <a:t>Idéias são discutidas, revisadas, organizadas e avaliadas.</a:t>
            </a:r>
          </a:p>
          <a:p>
            <a:pPr lvl="1">
              <a:lnSpc>
                <a:spcPct val="80000"/>
              </a:lnSpc>
            </a:pPr>
            <a:endParaRPr lang="pt-BR" sz="2400" dirty="0" smtClean="0"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pt-BR" sz="2400" dirty="0" smtClean="0">
                <a:sym typeface="Wingdings" pitchFamily="2" charset="2"/>
              </a:rPr>
              <a:t>Algumas idéias são </a:t>
            </a:r>
            <a:r>
              <a:rPr lang="pt-BR" sz="2400" dirty="0" err="1" smtClean="0">
                <a:sym typeface="Wingdings" pitchFamily="2" charset="2"/>
              </a:rPr>
              <a:t>refraseadas</a:t>
            </a:r>
            <a:r>
              <a:rPr lang="pt-BR" sz="2400" dirty="0" smtClean="0">
                <a:sym typeface="Wingdings" pitchFamily="2" charset="2"/>
              </a:rPr>
              <a:t>.</a:t>
            </a:r>
          </a:p>
          <a:p>
            <a:pPr lvl="1">
              <a:lnSpc>
                <a:spcPct val="80000"/>
              </a:lnSpc>
            </a:pPr>
            <a:endParaRPr lang="pt-BR" sz="2400" dirty="0" smtClean="0"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pt-BR" sz="2400" dirty="0" smtClean="0">
                <a:sym typeface="Wingdings" pitchFamily="2" charset="2"/>
              </a:rPr>
              <a:t>Quando duas ou mais idéias são consideradas iguais, são combinadas e reescritas para capturar a sua essência.</a:t>
            </a:r>
          </a:p>
          <a:p>
            <a:pPr lvl="1">
              <a:lnSpc>
                <a:spcPct val="80000"/>
              </a:lnSpc>
            </a:pPr>
            <a:endParaRPr lang="pt-BR" sz="2400" dirty="0" smtClean="0"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pt-BR" sz="2400" dirty="0" smtClean="0">
                <a:sym typeface="Wingdings" pitchFamily="2" charset="2"/>
              </a:rPr>
              <a:t>Os participantes podem concordar em que algumas das idéias são muito esquisitas e descartá-las.</a:t>
            </a:r>
          </a:p>
        </p:txBody>
      </p:sp>
      <p:sp>
        <p:nvSpPr>
          <p:cNvPr id="107523" name="Rectangle 3"/>
          <p:cNvSpPr>
            <a:spLocks noChangeArrowheads="1"/>
          </p:cNvSpPr>
          <p:nvPr/>
        </p:nvSpPr>
        <p:spPr bwMode="auto">
          <a:xfrm>
            <a:off x="451143" y="497141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 (</a:t>
            </a:r>
            <a:r>
              <a:rPr lang="pt-BR" sz="3200" b="1" dirty="0" err="1">
                <a:latin typeface="Arial" pitchFamily="34" charset="0"/>
              </a:rPr>
              <a:t>Brainstorming</a:t>
            </a:r>
            <a:r>
              <a:rPr lang="pt-BR" sz="3200" b="1" dirty="0">
                <a:latin typeface="Arial" pitchFamily="34" charset="0"/>
              </a:rPr>
              <a:t> 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2448" y="1556754"/>
            <a:ext cx="8340552" cy="4751523"/>
          </a:xfrm>
          <a:noFill/>
        </p:spPr>
        <p:txBody>
          <a:bodyPr lIns="86362" tIns="42424" rIns="86362" bIns="42424"/>
          <a:lstStyle/>
          <a:p>
            <a:pPr marL="535480" indent="-535480"/>
            <a:r>
              <a:rPr lang="pt-BR" sz="3200" b="1" dirty="0" smtClean="0">
                <a:solidFill>
                  <a:schemeClr val="accent1"/>
                </a:solidFill>
                <a:sym typeface="Wingdings" pitchFamily="2" charset="2"/>
              </a:rPr>
              <a:t>Consolidação das idéias:</a:t>
            </a:r>
          </a:p>
          <a:p>
            <a:pPr lvl="1"/>
            <a:r>
              <a:rPr lang="pt-BR" sz="2400" dirty="0" smtClean="0">
                <a:latin typeface="CMSS12" charset="0"/>
                <a:sym typeface="Wingdings" pitchFamily="2" charset="2"/>
              </a:rPr>
              <a:t>Idéias remanescentes são discutidas e classificadas em ordem de prioridade.</a:t>
            </a:r>
          </a:p>
          <a:p>
            <a:pPr lvl="1"/>
            <a:r>
              <a:rPr lang="pt-BR" sz="2400" dirty="0" smtClean="0">
                <a:latin typeface="CMSY10" charset="0"/>
                <a:sym typeface="Wingdings" pitchFamily="2" charset="2"/>
              </a:rPr>
              <a:t>Freqüentemente</a:t>
            </a:r>
            <a:r>
              <a:rPr lang="pt-BR" sz="2400" dirty="0" smtClean="0">
                <a:latin typeface="CMSS12" charset="0"/>
                <a:sym typeface="Wingdings" pitchFamily="2" charset="2"/>
              </a:rPr>
              <a:t> é necessário identificar:</a:t>
            </a:r>
          </a:p>
          <a:p>
            <a:pPr marL="1498070" lvl="2" indent="-344237"/>
            <a:r>
              <a:rPr lang="pt-BR" sz="2000" dirty="0" smtClean="0">
                <a:latin typeface="CMSS12" charset="0"/>
                <a:sym typeface="Wingdings" pitchFamily="2" charset="2"/>
              </a:rPr>
              <a:t>requisitos absolutamente essenciais;</a:t>
            </a:r>
          </a:p>
          <a:p>
            <a:pPr marL="1498070" lvl="2" indent="-344237"/>
            <a:r>
              <a:rPr lang="pt-BR" sz="2000" dirty="0" smtClean="0">
                <a:latin typeface="CMSS12" charset="0"/>
                <a:sym typeface="Wingdings" pitchFamily="2" charset="2"/>
              </a:rPr>
              <a:t>aqueles que são bons, mas não essenciais; e</a:t>
            </a:r>
          </a:p>
          <a:p>
            <a:pPr marL="1498070" lvl="2" indent="-344237"/>
            <a:r>
              <a:rPr lang="pt-BR" sz="2000" dirty="0" smtClean="0">
                <a:latin typeface="CMSS12" charset="0"/>
                <a:sym typeface="Wingdings" pitchFamily="2" charset="2"/>
              </a:rPr>
              <a:t>aqueles que seriam apropriados para uma versão subseqüente do software.</a:t>
            </a:r>
          </a:p>
          <a:p>
            <a:pPr lvl="1"/>
            <a:r>
              <a:rPr lang="pt-BR" sz="2400" dirty="0" smtClean="0">
                <a:latin typeface="CMSY10" charset="0"/>
                <a:sym typeface="Wingdings" pitchFamily="2" charset="2"/>
              </a:rPr>
              <a:t>O</a:t>
            </a:r>
            <a:r>
              <a:rPr lang="pt-BR" sz="2400" dirty="0" smtClean="0">
                <a:latin typeface="CMSS12" charset="0"/>
                <a:sym typeface="Wingdings" pitchFamily="2" charset="2"/>
              </a:rPr>
              <a:t> líder ou outra pessoa designada produz um registro das idéias remanescentes, juntamente com suas prioridades ou outros comentários relevantes</a:t>
            </a:r>
            <a:r>
              <a:rPr lang="pt-BR" sz="2800" dirty="0" smtClean="0">
                <a:latin typeface="CMSS12" charset="0"/>
                <a:sym typeface="Wingdings" pitchFamily="2" charset="2"/>
              </a:rPr>
              <a:t>.</a:t>
            </a:r>
          </a:p>
        </p:txBody>
      </p:sp>
      <p:sp>
        <p:nvSpPr>
          <p:cNvPr id="108547" name="Rectangle 3"/>
          <p:cNvSpPr>
            <a:spLocks noChangeArrowheads="1"/>
          </p:cNvSpPr>
          <p:nvPr/>
        </p:nvSpPr>
        <p:spPr bwMode="auto">
          <a:xfrm>
            <a:off x="451143" y="497141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 (</a:t>
            </a:r>
            <a:r>
              <a:rPr lang="pt-BR" sz="3200" b="1" dirty="0" err="1">
                <a:latin typeface="Arial" pitchFamily="34" charset="0"/>
              </a:rPr>
              <a:t>Brainstorming</a:t>
            </a:r>
            <a:r>
              <a:rPr lang="pt-BR" sz="3200" b="1" dirty="0">
                <a:latin typeface="Arial" pitchFamily="34" charset="0"/>
              </a:rPr>
              <a:t> 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026" name="Picture 2" descr="http://www.socialsignal.com/system/files/2007-07-13-brainstorm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52654"/>
            <a:ext cx="6400800" cy="64576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08546" name="Picture 2" descr="http://1.bp.blogspot.com/_8nXcEFOXbVI/TNFLLYwTBiI/AAAAAAAABjA/QoQA7EDqPEQ/s1600/brainstor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57200"/>
            <a:ext cx="8700802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Engenharia</a:t>
            </a:r>
            <a:r>
              <a:rPr lang="en-US" dirty="0" smtClean="0"/>
              <a:t> de </a:t>
            </a:r>
            <a:r>
              <a:rPr lang="en-US" dirty="0" err="1" smtClean="0"/>
              <a:t>Requisitos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 </a:t>
            </a:r>
            <a:r>
              <a:rPr lang="en-US" dirty="0" err="1" smtClean="0"/>
              <a:t>que</a:t>
            </a:r>
            <a:r>
              <a:rPr lang="en-US" dirty="0" smtClean="0"/>
              <a:t> é?</a:t>
            </a:r>
          </a:p>
          <a:p>
            <a:endParaRPr lang="en-US" dirty="0" smtClean="0"/>
          </a:p>
          <a:p>
            <a:r>
              <a:rPr lang="en-US" dirty="0" err="1" smtClean="0"/>
              <a:t>Ajuda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engenheiros</a:t>
            </a:r>
            <a:r>
              <a:rPr lang="en-US" dirty="0" smtClean="0"/>
              <a:t> de software a  </a:t>
            </a:r>
            <a:r>
              <a:rPr lang="en-US" dirty="0" err="1" smtClean="0"/>
              <a:t>entender</a:t>
            </a:r>
            <a:r>
              <a:rPr lang="en-US" dirty="0" smtClean="0"/>
              <a:t> o </a:t>
            </a:r>
            <a:r>
              <a:rPr lang="en-US" dirty="0" err="1" smtClean="0"/>
              <a:t>problema</a:t>
            </a:r>
            <a:r>
              <a:rPr lang="en-US" dirty="0" smtClean="0"/>
              <a:t> a ser </a:t>
            </a:r>
            <a:r>
              <a:rPr lang="en-US" dirty="0" err="1" smtClean="0"/>
              <a:t>trabalhado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São </a:t>
            </a:r>
            <a:r>
              <a:rPr lang="en-US" dirty="0" err="1" smtClean="0"/>
              <a:t>tarefas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auxiliam</a:t>
            </a:r>
            <a:r>
              <a:rPr lang="en-US" dirty="0" smtClean="0"/>
              <a:t> no </a:t>
            </a:r>
            <a:r>
              <a:rPr lang="en-US" dirty="0" err="1" smtClean="0"/>
              <a:t>entendimento</a:t>
            </a:r>
            <a:r>
              <a:rPr lang="en-US" dirty="0" smtClean="0"/>
              <a:t>, </a:t>
            </a:r>
            <a:r>
              <a:rPr lang="en-US" dirty="0" err="1" smtClean="0"/>
              <a:t>como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Quem</a:t>
            </a:r>
            <a:r>
              <a:rPr lang="en-US" dirty="0" smtClean="0"/>
              <a:t> </a:t>
            </a:r>
            <a:r>
              <a:rPr lang="en-US" dirty="0" err="1" smtClean="0"/>
              <a:t>irá</a:t>
            </a:r>
            <a:r>
              <a:rPr lang="en-US" dirty="0" smtClean="0"/>
              <a:t> </a:t>
            </a:r>
            <a:r>
              <a:rPr lang="en-US" dirty="0" err="1" smtClean="0"/>
              <a:t>usar</a:t>
            </a:r>
            <a:r>
              <a:rPr lang="en-US" dirty="0" smtClean="0"/>
              <a:t> e </a:t>
            </a:r>
            <a:r>
              <a:rPr lang="en-US" dirty="0" err="1" smtClean="0"/>
              <a:t>como</a:t>
            </a:r>
            <a:r>
              <a:rPr lang="en-US" dirty="0" smtClean="0"/>
              <a:t> ? </a:t>
            </a:r>
          </a:p>
          <a:p>
            <a:pPr lvl="1"/>
            <a:r>
              <a:rPr lang="en-US" dirty="0" err="1" smtClean="0"/>
              <a:t>Qual</a:t>
            </a:r>
            <a:r>
              <a:rPr lang="en-US" dirty="0" smtClean="0"/>
              <a:t> o </a:t>
            </a:r>
            <a:r>
              <a:rPr lang="en-US" dirty="0" err="1" smtClean="0"/>
              <a:t>impacto</a:t>
            </a:r>
            <a:r>
              <a:rPr lang="en-US" dirty="0" smtClean="0"/>
              <a:t> do software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empresa</a:t>
            </a:r>
            <a:r>
              <a:rPr lang="en-US" dirty="0" smtClean="0"/>
              <a:t> ?</a:t>
            </a:r>
          </a:p>
          <a:p>
            <a:pPr lvl="1"/>
            <a:r>
              <a:rPr lang="en-US" dirty="0" smtClean="0"/>
              <a:t>O </a:t>
            </a:r>
            <a:r>
              <a:rPr lang="en-US" dirty="0" err="1" smtClean="0"/>
              <a:t>que</a:t>
            </a:r>
            <a:r>
              <a:rPr lang="en-US" dirty="0" smtClean="0"/>
              <a:t> o </a:t>
            </a:r>
            <a:r>
              <a:rPr lang="en-US" dirty="0" err="1" smtClean="0"/>
              <a:t>cliente</a:t>
            </a:r>
            <a:r>
              <a:rPr lang="en-US" dirty="0" smtClean="0"/>
              <a:t> </a:t>
            </a:r>
            <a:r>
              <a:rPr lang="en-US" dirty="0" err="1" smtClean="0"/>
              <a:t>quer</a:t>
            </a:r>
            <a:r>
              <a:rPr lang="en-US" dirty="0" smtClean="0"/>
              <a:t>?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07522" name="Picture 2" descr="brainstorm Dynamic Visual Brainstorming Software   PreWriting, Brainstorming, Organizing and Outlining Ideas with a Comput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9920" y="0"/>
            <a:ext cx="8751680" cy="662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Softwares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documentar</a:t>
            </a:r>
            <a:r>
              <a:rPr lang="en-US" dirty="0" smtClean="0"/>
              <a:t>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sessão</a:t>
            </a:r>
            <a:r>
              <a:rPr lang="en-US" dirty="0" smtClean="0"/>
              <a:t> de Brainstorm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On line: </a:t>
            </a:r>
            <a:r>
              <a:rPr lang="en-US" dirty="0" smtClean="0">
                <a:hlinkClick r:id="rId2"/>
              </a:rPr>
              <a:t>https://bubbl.us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Desktop:</a:t>
            </a:r>
          </a:p>
          <a:p>
            <a:pPr lvl="1"/>
            <a:r>
              <a:rPr lang="pt-BR" b="1" dirty="0" err="1" smtClean="0"/>
              <a:t>Mindomo</a:t>
            </a:r>
            <a:endParaRPr lang="pt-BR" b="1" dirty="0" smtClean="0"/>
          </a:p>
          <a:p>
            <a:pPr lvl="1"/>
            <a:r>
              <a:rPr lang="pt-BR" b="1" dirty="0" err="1" smtClean="0"/>
              <a:t>Free</a:t>
            </a:r>
            <a:r>
              <a:rPr lang="pt-BR" b="1" dirty="0" smtClean="0"/>
              <a:t> </a:t>
            </a:r>
            <a:r>
              <a:rPr lang="pt-BR" b="1" dirty="0" err="1" smtClean="0"/>
              <a:t>Mind</a:t>
            </a:r>
            <a:r>
              <a:rPr lang="pt-BR" b="1" dirty="0" smtClean="0"/>
              <a:t> </a:t>
            </a:r>
            <a:r>
              <a:rPr lang="pt-BR" b="1" dirty="0" err="1" smtClean="0"/>
              <a:t>Map</a:t>
            </a:r>
            <a:endParaRPr lang="pt-BR" b="1" dirty="0" smtClean="0"/>
          </a:p>
          <a:p>
            <a:pPr lvl="1"/>
            <a:r>
              <a:rPr lang="pt-BR" b="1" dirty="0" err="1" smtClean="0"/>
              <a:t>Xmind</a:t>
            </a:r>
            <a:endParaRPr lang="pt-BR" b="1" dirty="0" smtClean="0"/>
          </a:p>
          <a:p>
            <a:pPr lvl="1"/>
            <a:r>
              <a:rPr lang="en-US" b="1" dirty="0" err="1" smtClean="0"/>
              <a:t>MatchWare</a:t>
            </a:r>
            <a:r>
              <a:rPr lang="en-US" b="1" dirty="0" smtClean="0"/>
              <a:t> </a:t>
            </a:r>
            <a:r>
              <a:rPr lang="en-US" b="1" dirty="0" err="1" smtClean="0"/>
              <a:t>MindView</a:t>
            </a:r>
            <a:endParaRPr lang="pt-BR" b="1" dirty="0" smtClean="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09570" name="Picture 2" descr="http://www.matchware.com/en/images/om/d_om2_brainstorm0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609600"/>
            <a:ext cx="8329405" cy="586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2448" y="1556754"/>
            <a:ext cx="8340552" cy="4751523"/>
          </a:xfrm>
          <a:noFill/>
        </p:spPr>
        <p:txBody>
          <a:bodyPr lIns="86362" tIns="42424" rIns="86362" bIns="42424"/>
          <a:lstStyle/>
          <a:p>
            <a:pPr marL="535480" indent="-535480">
              <a:lnSpc>
                <a:spcPct val="80000"/>
              </a:lnSpc>
            </a:pPr>
            <a:r>
              <a:rPr lang="pt-BR" dirty="0" smtClean="0">
                <a:sym typeface="Wingdings" pitchFamily="2" charset="2"/>
              </a:rPr>
              <a:t>Apresenta e discute os aspectos envolvidos na observação pessoal, destacando o que observar e os cuidados com as interpretações decorrentes.</a:t>
            </a:r>
          </a:p>
          <a:p>
            <a:pPr marL="535480" indent="-535480">
              <a:lnSpc>
                <a:spcPct val="80000"/>
              </a:lnSpc>
            </a:pPr>
            <a:endParaRPr lang="pt-BR" b="1" dirty="0" smtClean="0">
              <a:sym typeface="Wingdings" pitchFamily="2" charset="2"/>
            </a:endParaRPr>
          </a:p>
          <a:p>
            <a:pPr marL="535480" indent="-535480">
              <a:lnSpc>
                <a:spcPct val="80000"/>
              </a:lnSpc>
            </a:pPr>
            <a:r>
              <a:rPr lang="pt-BR" b="1" dirty="0" smtClean="0">
                <a:sym typeface="Wingdings" pitchFamily="2" charset="2"/>
              </a:rPr>
              <a:t>Observações Previstas</a:t>
            </a:r>
            <a:endParaRPr lang="pt-BR" dirty="0" smtClean="0"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pt-BR" dirty="0" smtClean="0">
                <a:sym typeface="Wingdings" pitchFamily="2" charset="2"/>
              </a:rPr>
              <a:t>São aquelas observações que constam do plano de trabalho do analista e programadas para terem sua realização conforme previsto.</a:t>
            </a:r>
            <a:endParaRPr lang="pt-BR" b="1" dirty="0" smtClean="0">
              <a:sym typeface="Wingdings" pitchFamily="2" charset="2"/>
            </a:endParaRPr>
          </a:p>
          <a:p>
            <a:pPr marL="535480" indent="-535480">
              <a:lnSpc>
                <a:spcPct val="80000"/>
              </a:lnSpc>
            </a:pPr>
            <a:endParaRPr lang="pt-BR" b="1" dirty="0" smtClean="0">
              <a:sym typeface="Wingdings" pitchFamily="2" charset="2"/>
            </a:endParaRPr>
          </a:p>
          <a:p>
            <a:pPr marL="535480" indent="-535480">
              <a:lnSpc>
                <a:spcPct val="80000"/>
              </a:lnSpc>
            </a:pPr>
            <a:r>
              <a:rPr lang="pt-BR" b="1" dirty="0" smtClean="0">
                <a:sym typeface="Wingdings" pitchFamily="2" charset="2"/>
              </a:rPr>
              <a:t>Observações Imprevistas</a:t>
            </a:r>
            <a:endParaRPr lang="pt-BR" dirty="0" smtClean="0"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pt-BR" dirty="0" smtClean="0">
                <a:sym typeface="Wingdings" pitchFamily="2" charset="2"/>
              </a:rPr>
              <a:t>São aquelas que durante o processo de trabalho o analista desenvolve de maneira aleatória.</a:t>
            </a:r>
          </a:p>
        </p:txBody>
      </p:sp>
      <p:sp>
        <p:nvSpPr>
          <p:cNvPr id="109571" name="Rectangle 3"/>
          <p:cNvSpPr>
            <a:spLocks noChangeArrowheads="1"/>
          </p:cNvSpPr>
          <p:nvPr/>
        </p:nvSpPr>
        <p:spPr bwMode="auto">
          <a:xfrm>
            <a:off x="451143" y="425439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en-GB" sz="3200" b="1" dirty="0" err="1">
                <a:latin typeface="Arial" pitchFamily="34" charset="0"/>
              </a:rPr>
              <a:t>Técnicas</a:t>
            </a:r>
            <a:r>
              <a:rPr lang="en-GB" sz="3200" b="1" dirty="0">
                <a:latin typeface="Arial" pitchFamily="34" charset="0"/>
              </a:rPr>
              <a:t> de </a:t>
            </a:r>
            <a:r>
              <a:rPr lang="en-GB" sz="3200" b="1" dirty="0" err="1">
                <a:latin typeface="Arial" pitchFamily="34" charset="0"/>
              </a:rPr>
              <a:t>extração</a:t>
            </a:r>
            <a:r>
              <a:rPr lang="en-GB" sz="3200" b="1" dirty="0">
                <a:latin typeface="Arial" pitchFamily="34" charset="0"/>
              </a:rPr>
              <a:t> de </a:t>
            </a:r>
            <a:r>
              <a:rPr lang="en-GB" sz="3200" b="1" dirty="0" err="1">
                <a:latin typeface="Arial" pitchFamily="34" charset="0"/>
              </a:rPr>
              <a:t>requisitos</a:t>
            </a:r>
            <a:r>
              <a:rPr lang="en-GB" sz="3200" b="1" dirty="0">
                <a:latin typeface="Arial" pitchFamily="34" charset="0"/>
              </a:rPr>
              <a:t/>
            </a:r>
            <a:br>
              <a:rPr lang="en-GB" sz="3200" b="1" dirty="0">
                <a:latin typeface="Arial" pitchFamily="34" charset="0"/>
              </a:rPr>
            </a:br>
            <a:r>
              <a:rPr lang="en-GB" sz="3200" b="1" dirty="0">
                <a:latin typeface="Arial" pitchFamily="34" charset="0"/>
              </a:rPr>
              <a:t> (</a:t>
            </a:r>
            <a:r>
              <a:rPr lang="pt-BR" sz="3200" b="1" i="1" dirty="0">
                <a:latin typeface="Arial" pitchFamily="34" charset="0"/>
              </a:rPr>
              <a:t>Técnica de Observação</a:t>
            </a:r>
            <a:r>
              <a:rPr lang="pt-BR" sz="3200" b="1" dirty="0">
                <a:latin typeface="Arial" pitchFamily="34" charset="0"/>
              </a:rPr>
              <a:t> )</a:t>
            </a:r>
            <a:endParaRPr lang="en-GB" sz="3200" b="1" dirty="0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2448" y="1556754"/>
            <a:ext cx="8340552" cy="4751523"/>
          </a:xfrm>
          <a:noFill/>
        </p:spPr>
        <p:txBody>
          <a:bodyPr lIns="86362" tIns="42424" rIns="86362" bIns="42424"/>
          <a:lstStyle/>
          <a:p>
            <a:pPr marL="535480" indent="-535480"/>
            <a:r>
              <a:rPr lang="pt-BR" sz="3200" b="1" dirty="0" smtClean="0">
                <a:sym typeface="Wingdings" pitchFamily="2" charset="2"/>
              </a:rPr>
              <a:t>Cuidados na observação</a:t>
            </a:r>
            <a:r>
              <a:rPr lang="pt-BR" sz="2800" b="1" dirty="0" smtClean="0">
                <a:sym typeface="Wingdings" pitchFamily="2" charset="2"/>
              </a:rPr>
              <a:t>  </a:t>
            </a:r>
            <a:endParaRPr lang="pt-BR" sz="2800" dirty="0" smtClean="0">
              <a:sym typeface="Wingdings" pitchFamily="2" charset="2"/>
            </a:endParaRPr>
          </a:p>
          <a:p>
            <a:pPr lvl="1"/>
            <a:r>
              <a:rPr lang="pt-BR" sz="2800" dirty="0" smtClean="0">
                <a:sym typeface="Wingdings" pitchFamily="2" charset="2"/>
              </a:rPr>
              <a:t>Empregados esperando serviço, fazendo trabalho particular ou reunidos em palestras.</a:t>
            </a:r>
          </a:p>
          <a:p>
            <a:pPr lvl="1"/>
            <a:r>
              <a:rPr lang="pt-BR" sz="2800" dirty="0" smtClean="0">
                <a:sym typeface="Wingdings" pitchFamily="2" charset="2"/>
              </a:rPr>
              <a:t>Confusão ou ruído além do normal.</a:t>
            </a:r>
          </a:p>
          <a:p>
            <a:pPr lvl="1"/>
            <a:r>
              <a:rPr lang="pt-BR" sz="2800" dirty="0" smtClean="0">
                <a:sym typeface="Wingdings" pitchFamily="2" charset="2"/>
              </a:rPr>
              <a:t>Pilhas de papel nas mesas de trabalho dos funcionários, ou nas dos chefes e não dos funcionários.</a:t>
            </a:r>
          </a:p>
          <a:p>
            <a:pPr lvl="1"/>
            <a:r>
              <a:rPr lang="pt-BR" sz="2800" dirty="0" smtClean="0">
                <a:sym typeface="Wingdings" pitchFamily="2" charset="2"/>
              </a:rPr>
              <a:t>Pessoas perambulando de um lado para outro.</a:t>
            </a:r>
          </a:p>
        </p:txBody>
      </p:sp>
      <p:sp>
        <p:nvSpPr>
          <p:cNvPr id="110595" name="Rectangle 3"/>
          <p:cNvSpPr>
            <a:spLocks noChangeArrowheads="1"/>
          </p:cNvSpPr>
          <p:nvPr/>
        </p:nvSpPr>
        <p:spPr bwMode="auto">
          <a:xfrm>
            <a:off x="451143" y="321867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en-GB" sz="3200" b="1" dirty="0" err="1">
                <a:latin typeface="Arial" pitchFamily="34" charset="0"/>
              </a:rPr>
              <a:t>Técnicas</a:t>
            </a:r>
            <a:r>
              <a:rPr lang="en-GB" sz="3200" b="1" dirty="0">
                <a:latin typeface="Arial" pitchFamily="34" charset="0"/>
              </a:rPr>
              <a:t> de </a:t>
            </a:r>
            <a:r>
              <a:rPr lang="en-GB" sz="3200" b="1" dirty="0" err="1">
                <a:latin typeface="Arial" pitchFamily="34" charset="0"/>
              </a:rPr>
              <a:t>extração</a:t>
            </a:r>
            <a:r>
              <a:rPr lang="en-GB" sz="3200" b="1" dirty="0">
                <a:latin typeface="Arial" pitchFamily="34" charset="0"/>
              </a:rPr>
              <a:t> de </a:t>
            </a:r>
            <a:r>
              <a:rPr lang="en-GB" sz="3200" b="1" dirty="0" err="1">
                <a:latin typeface="Arial" pitchFamily="34" charset="0"/>
              </a:rPr>
              <a:t>requisitos</a:t>
            </a:r>
            <a:r>
              <a:rPr lang="en-GB" sz="3200" b="1" dirty="0">
                <a:latin typeface="Arial" pitchFamily="34" charset="0"/>
              </a:rPr>
              <a:t/>
            </a:r>
            <a:br>
              <a:rPr lang="en-GB" sz="3200" b="1" dirty="0">
                <a:latin typeface="Arial" pitchFamily="34" charset="0"/>
              </a:rPr>
            </a:br>
            <a:r>
              <a:rPr lang="en-GB" sz="3200" b="1" dirty="0">
                <a:latin typeface="Arial" pitchFamily="34" charset="0"/>
              </a:rPr>
              <a:t> (</a:t>
            </a:r>
            <a:r>
              <a:rPr lang="pt-BR" sz="3200" b="1" i="1" dirty="0">
                <a:latin typeface="Arial" pitchFamily="34" charset="0"/>
              </a:rPr>
              <a:t>Técnica de Observação</a:t>
            </a:r>
            <a:r>
              <a:rPr lang="pt-BR" sz="3200" b="1" dirty="0">
                <a:latin typeface="Arial" pitchFamily="34" charset="0"/>
              </a:rPr>
              <a:t> )</a:t>
            </a:r>
            <a:endParaRPr lang="en-GB" sz="3200" b="1" dirty="0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2448" y="1556754"/>
            <a:ext cx="8340552" cy="4751523"/>
          </a:xfrm>
          <a:noFill/>
        </p:spPr>
        <p:txBody>
          <a:bodyPr lIns="86362" tIns="42424" rIns="86362" bIns="42424"/>
          <a:lstStyle/>
          <a:p>
            <a:pPr marL="535480" indent="-535480">
              <a:lnSpc>
                <a:spcPct val="80000"/>
              </a:lnSpc>
            </a:pPr>
            <a:r>
              <a:rPr lang="pt-BR" sz="2800" b="1" dirty="0" smtClean="0">
                <a:sym typeface="Wingdings" pitchFamily="2" charset="2"/>
              </a:rPr>
              <a:t>Cuidados na observação  (</a:t>
            </a:r>
            <a:r>
              <a:rPr lang="pt-BR" sz="2800" b="1" dirty="0" err="1" smtClean="0">
                <a:sym typeface="Wingdings" pitchFamily="2" charset="2"/>
              </a:rPr>
              <a:t>cont</a:t>
            </a:r>
            <a:r>
              <a:rPr lang="pt-BR" sz="2800" b="1" dirty="0" smtClean="0">
                <a:sym typeface="Wingdings" pitchFamily="2" charset="2"/>
              </a:rPr>
              <a:t>)</a:t>
            </a:r>
            <a:endParaRPr lang="pt-BR" sz="2800" dirty="0" smtClean="0"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pt-BR" sz="2400" dirty="0" smtClean="0">
                <a:sym typeface="Wingdings" pitchFamily="2" charset="2"/>
              </a:rPr>
              <a:t>Discussões entre funcionários.</a:t>
            </a:r>
          </a:p>
          <a:p>
            <a:pPr lvl="1">
              <a:lnSpc>
                <a:spcPct val="80000"/>
              </a:lnSpc>
            </a:pPr>
            <a:endParaRPr lang="pt-BR" sz="2400" dirty="0" smtClean="0"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pt-BR" sz="2400" dirty="0" smtClean="0">
                <a:sym typeface="Wingdings" pitchFamily="2" charset="2"/>
              </a:rPr>
              <a:t>Pessoas chegando atrasadas ou saindo antes da hora.</a:t>
            </a:r>
          </a:p>
          <a:p>
            <a:pPr lvl="1">
              <a:lnSpc>
                <a:spcPct val="80000"/>
              </a:lnSpc>
            </a:pPr>
            <a:endParaRPr lang="pt-BR" sz="2400" dirty="0" smtClean="0"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pt-BR" sz="2400" dirty="0" smtClean="0">
                <a:sym typeface="Wingdings" pitchFamily="2" charset="2"/>
              </a:rPr>
              <a:t>Casos de pessoas interferindo no trabalho das outras.</a:t>
            </a:r>
          </a:p>
          <a:p>
            <a:pPr lvl="1">
              <a:lnSpc>
                <a:spcPct val="80000"/>
              </a:lnSpc>
            </a:pPr>
            <a:endParaRPr lang="pt-BR" sz="2400" dirty="0" smtClean="0"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pt-BR" sz="2400" dirty="0" smtClean="0">
                <a:sym typeface="Wingdings" pitchFamily="2" charset="2"/>
              </a:rPr>
              <a:t>Evidências de conservação imperfeita, como lâmpadas queimadas, empregados procurando consertar máquinas, excesso de extensões elétricas pelo chão.</a:t>
            </a:r>
          </a:p>
        </p:txBody>
      </p:sp>
      <p:sp>
        <p:nvSpPr>
          <p:cNvPr id="111619" name="Rectangle 3"/>
          <p:cNvSpPr>
            <a:spLocks noChangeArrowheads="1"/>
          </p:cNvSpPr>
          <p:nvPr/>
        </p:nvSpPr>
        <p:spPr bwMode="auto">
          <a:xfrm>
            <a:off x="451143" y="333022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en-GB" sz="3200" b="1" dirty="0" err="1">
                <a:latin typeface="Arial" pitchFamily="34" charset="0"/>
              </a:rPr>
              <a:t>Técnicas</a:t>
            </a:r>
            <a:r>
              <a:rPr lang="en-GB" sz="3200" b="1" dirty="0">
                <a:latin typeface="Arial" pitchFamily="34" charset="0"/>
              </a:rPr>
              <a:t> de </a:t>
            </a:r>
            <a:r>
              <a:rPr lang="en-GB" sz="3200" b="1" dirty="0" err="1">
                <a:latin typeface="Arial" pitchFamily="34" charset="0"/>
              </a:rPr>
              <a:t>extração</a:t>
            </a:r>
            <a:r>
              <a:rPr lang="en-GB" sz="3200" b="1" dirty="0">
                <a:latin typeface="Arial" pitchFamily="34" charset="0"/>
              </a:rPr>
              <a:t> de </a:t>
            </a:r>
            <a:r>
              <a:rPr lang="en-GB" sz="3200" b="1" dirty="0" err="1">
                <a:latin typeface="Arial" pitchFamily="34" charset="0"/>
              </a:rPr>
              <a:t>requisitos</a:t>
            </a:r>
            <a:r>
              <a:rPr lang="en-GB" sz="3200" b="1" dirty="0">
                <a:latin typeface="Arial" pitchFamily="34" charset="0"/>
              </a:rPr>
              <a:t/>
            </a:r>
            <a:br>
              <a:rPr lang="en-GB" sz="3200" b="1" dirty="0">
                <a:latin typeface="Arial" pitchFamily="34" charset="0"/>
              </a:rPr>
            </a:br>
            <a:r>
              <a:rPr lang="en-GB" sz="3200" b="1" dirty="0">
                <a:latin typeface="Arial" pitchFamily="34" charset="0"/>
              </a:rPr>
              <a:t> (</a:t>
            </a:r>
            <a:r>
              <a:rPr lang="pt-BR" sz="3200" b="1" i="1" dirty="0">
                <a:latin typeface="Arial" pitchFamily="34" charset="0"/>
              </a:rPr>
              <a:t>Técnica de Observação</a:t>
            </a:r>
            <a:r>
              <a:rPr lang="pt-BR" sz="3200" b="1" dirty="0">
                <a:latin typeface="Arial" pitchFamily="34" charset="0"/>
              </a:rPr>
              <a:t> )</a:t>
            </a:r>
            <a:endParaRPr lang="en-GB" sz="3200" b="1" dirty="0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8153400" cy="4502528"/>
          </a:xfrm>
          <a:noFill/>
        </p:spPr>
        <p:txBody>
          <a:bodyPr lIns="86362" tIns="42424" rIns="86362" bIns="42424">
            <a:normAutofit fontScale="92500" lnSpcReduction="20000"/>
          </a:bodyPr>
          <a:lstStyle/>
          <a:p>
            <a:pPr marL="535480" indent="-535480" algn="just">
              <a:lnSpc>
                <a:spcPct val="90000"/>
              </a:lnSpc>
            </a:pPr>
            <a:r>
              <a:rPr lang="pt-BR" dirty="0" smtClean="0">
                <a:sym typeface="Wingdings" pitchFamily="2" charset="2"/>
              </a:rPr>
              <a:t>Pesquisar a documentação existente:</a:t>
            </a:r>
          </a:p>
          <a:p>
            <a:pPr lvl="1">
              <a:lnSpc>
                <a:spcPct val="90000"/>
              </a:lnSpc>
            </a:pPr>
            <a:endParaRPr lang="pt-BR" sz="2400" b="1" dirty="0" smtClean="0">
              <a:sym typeface="Wingdings" pitchFamily="2" charset="2"/>
            </a:endParaRPr>
          </a:p>
          <a:p>
            <a:pPr lvl="1">
              <a:lnSpc>
                <a:spcPct val="90000"/>
              </a:lnSpc>
            </a:pPr>
            <a:r>
              <a:rPr lang="pt-BR" sz="2400" b="1" dirty="0" smtClean="0">
                <a:sym typeface="Wingdings" pitchFamily="2" charset="2"/>
              </a:rPr>
              <a:t>Legislação -</a:t>
            </a:r>
            <a:r>
              <a:rPr lang="pt-BR" b="1" dirty="0" smtClean="0">
                <a:sym typeface="Wingdings" pitchFamily="2" charset="2"/>
              </a:rPr>
              <a:t> </a:t>
            </a:r>
            <a:r>
              <a:rPr lang="pt-BR" dirty="0" smtClean="0">
                <a:sym typeface="Wingdings" pitchFamily="2" charset="2"/>
              </a:rPr>
              <a:t>os documentos normativos elaborados pelo governo através de leis, decretos, regulamentos</a:t>
            </a:r>
            <a:endParaRPr lang="pt-BR" b="1" dirty="0" smtClean="0">
              <a:sym typeface="Wingdings" pitchFamily="2" charset="2"/>
            </a:endParaRPr>
          </a:p>
          <a:p>
            <a:pPr lvl="1">
              <a:lnSpc>
                <a:spcPct val="90000"/>
              </a:lnSpc>
            </a:pPr>
            <a:endParaRPr lang="pt-BR" b="1" dirty="0" smtClean="0">
              <a:sym typeface="Wingdings" pitchFamily="2" charset="2"/>
            </a:endParaRPr>
          </a:p>
          <a:p>
            <a:pPr lvl="1">
              <a:lnSpc>
                <a:spcPct val="90000"/>
              </a:lnSpc>
            </a:pPr>
            <a:r>
              <a:rPr lang="pt-BR" sz="2400" b="1" dirty="0" smtClean="0">
                <a:sym typeface="Wingdings" pitchFamily="2" charset="2"/>
              </a:rPr>
              <a:t>Manuais e Formulários -</a:t>
            </a:r>
            <a:r>
              <a:rPr lang="pt-BR" b="1" dirty="0" smtClean="0">
                <a:sym typeface="Wingdings" pitchFamily="2" charset="2"/>
              </a:rPr>
              <a:t> </a:t>
            </a:r>
            <a:r>
              <a:rPr lang="pt-BR" dirty="0" smtClean="0">
                <a:sym typeface="Wingdings" pitchFamily="2" charset="2"/>
              </a:rPr>
              <a:t>Os manuais e formulários da empresa são instrumentos indispensáveis à consulta, pois refletem a organização.</a:t>
            </a:r>
          </a:p>
          <a:p>
            <a:pPr lvl="1">
              <a:lnSpc>
                <a:spcPct val="90000"/>
              </a:lnSpc>
            </a:pPr>
            <a:endParaRPr lang="pt-BR" sz="2400" b="1" dirty="0" smtClean="0">
              <a:sym typeface="Wingdings" pitchFamily="2" charset="2"/>
            </a:endParaRPr>
          </a:p>
          <a:p>
            <a:pPr lvl="1">
              <a:lnSpc>
                <a:spcPct val="90000"/>
              </a:lnSpc>
            </a:pPr>
            <a:r>
              <a:rPr lang="pt-BR" sz="2400" b="1" dirty="0" smtClean="0">
                <a:sym typeface="Wingdings" pitchFamily="2" charset="2"/>
              </a:rPr>
              <a:t>Projetos Anteriores -</a:t>
            </a:r>
            <a:r>
              <a:rPr lang="pt-BR" b="1" dirty="0" smtClean="0">
                <a:sym typeface="Wingdings" pitchFamily="2" charset="2"/>
              </a:rPr>
              <a:t> </a:t>
            </a:r>
            <a:r>
              <a:rPr lang="pt-BR" dirty="0" smtClean="0">
                <a:sym typeface="Wingdings" pitchFamily="2" charset="2"/>
              </a:rPr>
              <a:t>os projetos já desenvolvidos que podem fornecer informações sobre o assunto que está sendo tratado bem como motivos e justificativas existentes na época em que foram desenvolvidos, apresentando as soluções adotadas e as rejeitadas.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pt-BR" b="1" dirty="0" smtClean="0">
              <a:sym typeface="Wingdings" pitchFamily="2" charset="2"/>
            </a:endParaRPr>
          </a:p>
        </p:txBody>
      </p:sp>
      <p:sp>
        <p:nvSpPr>
          <p:cNvPr id="112643" name="Rectangle 3"/>
          <p:cNvSpPr>
            <a:spLocks noChangeArrowheads="1"/>
          </p:cNvSpPr>
          <p:nvPr/>
        </p:nvSpPr>
        <p:spPr bwMode="auto">
          <a:xfrm>
            <a:off x="451143" y="333022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en-GB" sz="3200" b="1" dirty="0" err="1">
                <a:latin typeface="Arial" pitchFamily="34" charset="0"/>
              </a:rPr>
              <a:t>Técnicas</a:t>
            </a:r>
            <a:r>
              <a:rPr lang="en-GB" sz="3200" b="1" dirty="0">
                <a:latin typeface="Arial" pitchFamily="34" charset="0"/>
              </a:rPr>
              <a:t> de </a:t>
            </a:r>
            <a:r>
              <a:rPr lang="en-GB" sz="3200" b="1" dirty="0" err="1">
                <a:latin typeface="Arial" pitchFamily="34" charset="0"/>
              </a:rPr>
              <a:t>extração</a:t>
            </a:r>
            <a:r>
              <a:rPr lang="en-GB" sz="3200" b="1" dirty="0">
                <a:latin typeface="Arial" pitchFamily="34" charset="0"/>
              </a:rPr>
              <a:t> de </a:t>
            </a:r>
            <a:r>
              <a:rPr lang="en-GB" sz="3200" b="1" dirty="0" err="1">
                <a:latin typeface="Arial" pitchFamily="34" charset="0"/>
              </a:rPr>
              <a:t>requisitos</a:t>
            </a:r>
            <a:r>
              <a:rPr lang="en-GB" sz="3200" b="1" dirty="0">
                <a:latin typeface="Arial" pitchFamily="34" charset="0"/>
              </a:rPr>
              <a:t/>
            </a:r>
            <a:br>
              <a:rPr lang="en-GB" sz="3200" b="1" dirty="0">
                <a:latin typeface="Arial" pitchFamily="34" charset="0"/>
              </a:rPr>
            </a:br>
            <a:r>
              <a:rPr lang="en-GB" sz="3200" b="1" dirty="0">
                <a:latin typeface="Arial" pitchFamily="34" charset="0"/>
              </a:rPr>
              <a:t> (</a:t>
            </a:r>
            <a:r>
              <a:rPr lang="pt-BR" sz="3200" b="1" i="1" dirty="0">
                <a:latin typeface="Arial" pitchFamily="34" charset="0"/>
              </a:rPr>
              <a:t>Revisão da Documentação</a:t>
            </a:r>
            <a:r>
              <a:rPr lang="pt-BR" sz="3200" b="1" dirty="0">
                <a:latin typeface="Arial" pitchFamily="34" charset="0"/>
              </a:rPr>
              <a:t> )</a:t>
            </a:r>
            <a:endParaRPr lang="en-GB" sz="3200" b="1" dirty="0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2448" y="1556754"/>
            <a:ext cx="8340552" cy="4751523"/>
          </a:xfrm>
          <a:noFill/>
        </p:spPr>
        <p:txBody>
          <a:bodyPr lIns="86362" tIns="42424" rIns="86362" bIns="42424">
            <a:normAutofit lnSpcReduction="10000"/>
          </a:bodyPr>
          <a:lstStyle/>
          <a:p>
            <a:pPr marL="535480" indent="-535480">
              <a:lnSpc>
                <a:spcPct val="90000"/>
              </a:lnSpc>
            </a:pPr>
            <a:r>
              <a:rPr lang="pt-BR" dirty="0" smtClean="0">
                <a:sym typeface="Wingdings" pitchFamily="2" charset="2"/>
              </a:rPr>
              <a:t>Desenvolvedores inexperientes dificilmente sabem como começar.</a:t>
            </a:r>
          </a:p>
          <a:p>
            <a:pPr marL="535480" indent="-535480">
              <a:lnSpc>
                <a:spcPct val="90000"/>
              </a:lnSpc>
            </a:pPr>
            <a:r>
              <a:rPr lang="pt-BR" dirty="0" smtClean="0">
                <a:sym typeface="Wingdings" pitchFamily="2" charset="2"/>
              </a:rPr>
              <a:t>Que perguntas fazer para extrair os requisitos.</a:t>
            </a:r>
          </a:p>
          <a:p>
            <a:pPr marL="535480" indent="-535480">
              <a:lnSpc>
                <a:spcPct val="90000"/>
              </a:lnSpc>
            </a:pPr>
            <a:r>
              <a:rPr lang="pt-BR" dirty="0" smtClean="0">
                <a:sym typeface="Wingdings" pitchFamily="2" charset="2"/>
              </a:rPr>
              <a:t>Seis categorias de problemas que podem ajudar o analista a estruturar o processo:</a:t>
            </a:r>
          </a:p>
          <a:p>
            <a:pPr lvl="1">
              <a:lnSpc>
                <a:spcPct val="90000"/>
              </a:lnSpc>
            </a:pPr>
            <a:r>
              <a:rPr lang="pt-BR" sz="2400" b="1" dirty="0" smtClean="0">
                <a:sym typeface="Wingdings" pitchFamily="2" charset="2"/>
              </a:rPr>
              <a:t>P</a:t>
            </a:r>
            <a:r>
              <a:rPr lang="pt-BR" dirty="0" smtClean="0">
                <a:sym typeface="Wingdings" pitchFamily="2" charset="2"/>
              </a:rPr>
              <a:t>erformance;</a:t>
            </a:r>
          </a:p>
          <a:p>
            <a:pPr lvl="1">
              <a:lnSpc>
                <a:spcPct val="90000"/>
              </a:lnSpc>
            </a:pPr>
            <a:r>
              <a:rPr lang="pt-BR" b="1" dirty="0" smtClean="0">
                <a:sym typeface="Wingdings" pitchFamily="2" charset="2"/>
              </a:rPr>
              <a:t>I</a:t>
            </a:r>
            <a:r>
              <a:rPr lang="pt-BR" dirty="0" smtClean="0">
                <a:sym typeface="Wingdings" pitchFamily="2" charset="2"/>
              </a:rPr>
              <a:t>nformação e dados;</a:t>
            </a:r>
          </a:p>
          <a:p>
            <a:pPr lvl="1">
              <a:lnSpc>
                <a:spcPct val="90000"/>
              </a:lnSpc>
            </a:pPr>
            <a:r>
              <a:rPr lang="pt-BR" b="1" dirty="0" smtClean="0">
                <a:sym typeface="Wingdings" pitchFamily="2" charset="2"/>
              </a:rPr>
              <a:t>E</a:t>
            </a:r>
            <a:r>
              <a:rPr lang="pt-BR" dirty="0" smtClean="0">
                <a:sym typeface="Wingdings" pitchFamily="2" charset="2"/>
              </a:rPr>
              <a:t>conomia;</a:t>
            </a:r>
          </a:p>
          <a:p>
            <a:pPr lvl="1">
              <a:lnSpc>
                <a:spcPct val="90000"/>
              </a:lnSpc>
            </a:pPr>
            <a:r>
              <a:rPr lang="pt-BR" sz="2400" b="1" dirty="0" smtClean="0">
                <a:sym typeface="Wingdings" pitchFamily="2" charset="2"/>
              </a:rPr>
              <a:t>C</a:t>
            </a:r>
            <a:r>
              <a:rPr lang="pt-BR" dirty="0" smtClean="0">
                <a:sym typeface="Wingdings" pitchFamily="2" charset="2"/>
              </a:rPr>
              <a:t>ontrole;</a:t>
            </a:r>
          </a:p>
          <a:p>
            <a:pPr lvl="1">
              <a:lnSpc>
                <a:spcPct val="90000"/>
              </a:lnSpc>
            </a:pPr>
            <a:r>
              <a:rPr lang="pt-BR" sz="2400" b="1" dirty="0" smtClean="0">
                <a:sym typeface="Wingdings" pitchFamily="2" charset="2"/>
              </a:rPr>
              <a:t>E</a:t>
            </a:r>
            <a:r>
              <a:rPr lang="pt-BR" dirty="0" smtClean="0">
                <a:sym typeface="Wingdings" pitchFamily="2" charset="2"/>
              </a:rPr>
              <a:t>ficiência; e</a:t>
            </a:r>
          </a:p>
          <a:p>
            <a:pPr lvl="1">
              <a:lnSpc>
                <a:spcPct val="90000"/>
              </a:lnSpc>
            </a:pPr>
            <a:r>
              <a:rPr lang="pt-BR" sz="2400" b="1" dirty="0" smtClean="0">
                <a:sym typeface="Wingdings" pitchFamily="2" charset="2"/>
              </a:rPr>
              <a:t>S</a:t>
            </a:r>
            <a:r>
              <a:rPr lang="pt-BR" dirty="0" smtClean="0">
                <a:sym typeface="Wingdings" pitchFamily="2" charset="2"/>
              </a:rPr>
              <a:t>erviços.</a:t>
            </a:r>
            <a:endParaRPr lang="pt-BR" sz="2800" b="1" dirty="0" smtClean="0">
              <a:sym typeface="Wingdings" pitchFamily="2" charset="2"/>
            </a:endParaRPr>
          </a:p>
        </p:txBody>
      </p:sp>
      <p:sp>
        <p:nvSpPr>
          <p:cNvPr id="113667" name="Rectangle 3"/>
          <p:cNvSpPr>
            <a:spLocks noChangeArrowheads="1"/>
          </p:cNvSpPr>
          <p:nvPr/>
        </p:nvSpPr>
        <p:spPr bwMode="auto">
          <a:xfrm>
            <a:off x="451143" y="333022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en-GB" sz="3200" b="1" dirty="0" err="1">
                <a:latin typeface="Arial" pitchFamily="34" charset="0"/>
              </a:rPr>
              <a:t>Técnicas</a:t>
            </a:r>
            <a:r>
              <a:rPr lang="en-GB" sz="3200" b="1" dirty="0">
                <a:latin typeface="Arial" pitchFamily="34" charset="0"/>
              </a:rPr>
              <a:t> de </a:t>
            </a:r>
            <a:r>
              <a:rPr lang="en-GB" sz="3200" b="1" dirty="0" err="1">
                <a:latin typeface="Arial" pitchFamily="34" charset="0"/>
              </a:rPr>
              <a:t>extração</a:t>
            </a:r>
            <a:r>
              <a:rPr lang="en-GB" sz="3200" b="1" dirty="0">
                <a:latin typeface="Arial" pitchFamily="34" charset="0"/>
              </a:rPr>
              <a:t> de </a:t>
            </a:r>
            <a:r>
              <a:rPr lang="en-GB" sz="3200" b="1" dirty="0" err="1">
                <a:latin typeface="Arial" pitchFamily="34" charset="0"/>
              </a:rPr>
              <a:t>requisitos</a:t>
            </a:r>
            <a:r>
              <a:rPr lang="en-GB" sz="3200" b="1" dirty="0">
                <a:latin typeface="Arial" pitchFamily="34" charset="0"/>
              </a:rPr>
              <a:t/>
            </a:r>
            <a:br>
              <a:rPr lang="en-GB" sz="3200" b="1" dirty="0">
                <a:latin typeface="Arial" pitchFamily="34" charset="0"/>
              </a:rPr>
            </a:br>
            <a:r>
              <a:rPr lang="en-GB" sz="3200" b="1" dirty="0">
                <a:latin typeface="Arial" pitchFamily="34" charset="0"/>
              </a:rPr>
              <a:t> (</a:t>
            </a:r>
            <a:r>
              <a:rPr lang="pt-BR" sz="3200" b="1" dirty="0">
                <a:latin typeface="Arial" pitchFamily="34" charset="0"/>
              </a:rPr>
              <a:t>PIECES)</a:t>
            </a:r>
            <a:endParaRPr lang="en-GB" sz="3200" b="1" dirty="0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2448" y="1556754"/>
            <a:ext cx="8340552" cy="4751523"/>
          </a:xfrm>
          <a:noFill/>
        </p:spPr>
        <p:txBody>
          <a:bodyPr lIns="86362" tIns="42424" rIns="86362" bIns="42424">
            <a:normAutofit lnSpcReduction="10000"/>
          </a:bodyPr>
          <a:lstStyle/>
          <a:p>
            <a:pPr marL="535480" indent="-535480"/>
            <a:r>
              <a:rPr lang="pt-BR" dirty="0" smtClean="0">
                <a:sym typeface="Wingdings" pitchFamily="2" charset="2"/>
              </a:rPr>
              <a:t>Medido de duas maneiras: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Pelo numero de tarefas completadas em uma unidade de tempo (</a:t>
            </a:r>
            <a:r>
              <a:rPr lang="pt-BR" dirty="0" err="1" smtClean="0">
                <a:sym typeface="Wingdings" pitchFamily="2" charset="2"/>
              </a:rPr>
              <a:t>throughput</a:t>
            </a:r>
            <a:r>
              <a:rPr lang="pt-BR" dirty="0" smtClean="0">
                <a:sym typeface="Wingdings" pitchFamily="2" charset="2"/>
              </a:rPr>
              <a:t>), tal como o numero de pedidos processados no dia; e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Pelo tempo de resposta, ou seja, a quantidade de tempo necessária para executar uma única tarefa.</a:t>
            </a:r>
          </a:p>
          <a:p>
            <a:pPr marL="535480" indent="-535480"/>
            <a:r>
              <a:rPr lang="pt-BR" dirty="0" smtClean="0">
                <a:sym typeface="Wingdings" pitchFamily="2" charset="2"/>
              </a:rPr>
              <a:t>Perguntas que ajudem a identificar as tarefas e o tempo de resposta para cada tipo de tarefa.</a:t>
            </a:r>
          </a:p>
          <a:p>
            <a:pPr marL="535480" indent="-535480"/>
            <a:r>
              <a:rPr lang="pt-BR" dirty="0" smtClean="0">
                <a:sym typeface="Wingdings" pitchFamily="2" charset="2"/>
              </a:rPr>
              <a:t>Quando o produto já existe: descobrir se os usuários experientes já sabem onde existem problemas de desempenho.</a:t>
            </a:r>
          </a:p>
        </p:txBody>
      </p:sp>
      <p:sp>
        <p:nvSpPr>
          <p:cNvPr id="114691" name="Rectangle 3"/>
          <p:cNvSpPr>
            <a:spLocks noChangeArrowheads="1"/>
          </p:cNvSpPr>
          <p:nvPr/>
        </p:nvSpPr>
        <p:spPr bwMode="auto">
          <a:xfrm>
            <a:off x="451143" y="333022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en-GB" sz="3200" b="1" dirty="0" err="1">
                <a:latin typeface="Arial" pitchFamily="34" charset="0"/>
              </a:rPr>
              <a:t>Técnicas</a:t>
            </a:r>
            <a:r>
              <a:rPr lang="en-GB" sz="3200" b="1" dirty="0">
                <a:latin typeface="Arial" pitchFamily="34" charset="0"/>
              </a:rPr>
              <a:t> de </a:t>
            </a:r>
            <a:r>
              <a:rPr lang="en-GB" sz="3200" b="1" dirty="0" err="1">
                <a:latin typeface="Arial" pitchFamily="34" charset="0"/>
              </a:rPr>
              <a:t>extração</a:t>
            </a:r>
            <a:r>
              <a:rPr lang="en-GB" sz="3200" b="1" dirty="0">
                <a:latin typeface="Arial" pitchFamily="34" charset="0"/>
              </a:rPr>
              <a:t> de </a:t>
            </a:r>
            <a:r>
              <a:rPr lang="en-GB" sz="3200" b="1" dirty="0" err="1">
                <a:latin typeface="Arial" pitchFamily="34" charset="0"/>
              </a:rPr>
              <a:t>requisitos</a:t>
            </a:r>
            <a:r>
              <a:rPr lang="en-GB" sz="3200" b="1" dirty="0">
                <a:latin typeface="Arial" pitchFamily="34" charset="0"/>
              </a:rPr>
              <a:t/>
            </a:r>
            <a:br>
              <a:rPr lang="en-GB" sz="3200" b="1" dirty="0">
                <a:latin typeface="Arial" pitchFamily="34" charset="0"/>
              </a:rPr>
            </a:br>
            <a:r>
              <a:rPr lang="en-GB" sz="3200" b="1" dirty="0">
                <a:latin typeface="Arial" pitchFamily="34" charset="0"/>
              </a:rPr>
              <a:t> (</a:t>
            </a:r>
            <a:r>
              <a:rPr lang="pt-BR" sz="3200" b="1" dirty="0">
                <a:latin typeface="Arial" pitchFamily="34" charset="0"/>
              </a:rPr>
              <a:t>PIECES - </a:t>
            </a:r>
            <a:r>
              <a:rPr lang="pt-BR" sz="3200" b="1" dirty="0">
                <a:latin typeface="Arial" pitchFamily="34" charset="0"/>
                <a:sym typeface="Wingdings" pitchFamily="2" charset="2"/>
              </a:rPr>
              <a:t>P</a:t>
            </a:r>
            <a:r>
              <a:rPr lang="pt-BR" sz="3200" dirty="0">
                <a:latin typeface="Arial" pitchFamily="34" charset="0"/>
                <a:sym typeface="Wingdings" pitchFamily="2" charset="2"/>
              </a:rPr>
              <a:t>erformance</a:t>
            </a:r>
            <a:r>
              <a:rPr lang="pt-BR" sz="3200" b="1" dirty="0">
                <a:latin typeface="Arial" pitchFamily="34" charset="0"/>
              </a:rPr>
              <a:t>)</a:t>
            </a:r>
            <a:endParaRPr lang="en-GB" sz="3200" b="1" dirty="0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2448" y="1556754"/>
            <a:ext cx="8340552" cy="4751523"/>
          </a:xfrm>
          <a:noFill/>
        </p:spPr>
        <p:txBody>
          <a:bodyPr lIns="86362" tIns="42424" rIns="86362" bIns="42424">
            <a:normAutofit fontScale="92500"/>
          </a:bodyPr>
          <a:lstStyle/>
          <a:p>
            <a:pPr marL="535480" indent="-535480"/>
            <a:r>
              <a:rPr lang="pt-BR" dirty="0" smtClean="0">
                <a:sym typeface="Wingdings" pitchFamily="2" charset="2"/>
              </a:rPr>
              <a:t>Os produtos de software fornecem dados ou informações</a:t>
            </a:r>
          </a:p>
          <a:p>
            <a:pPr marL="535480" indent="-535480"/>
            <a:r>
              <a:rPr lang="pt-BR" dirty="0" smtClean="0">
                <a:sym typeface="Wingdings" pitchFamily="2" charset="2"/>
              </a:rPr>
              <a:t>Úteis para a tomada de decisão.</a:t>
            </a:r>
          </a:p>
          <a:p>
            <a:pPr marL="535480" indent="-535480"/>
            <a:r>
              <a:rPr lang="pt-BR" dirty="0" smtClean="0">
                <a:sym typeface="Wingdings" pitchFamily="2" charset="2"/>
              </a:rPr>
              <a:t>O software deve fornecer acesso: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ao tipo certo de informação (nem de mais nem de menos);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no tempo certo; e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em forma utilizável.</a:t>
            </a:r>
          </a:p>
          <a:p>
            <a:pPr marL="535480" indent="-535480"/>
            <a:r>
              <a:rPr lang="pt-BR" dirty="0" smtClean="0">
                <a:sym typeface="Wingdings" pitchFamily="2" charset="2"/>
              </a:rPr>
              <a:t>Se os usuários tendem a não utilizar o produto  sintoma de que informações erradas estão sendo fornecidas.</a:t>
            </a:r>
          </a:p>
        </p:txBody>
      </p:sp>
      <p:sp>
        <p:nvSpPr>
          <p:cNvPr id="115715" name="Rectangle 3"/>
          <p:cNvSpPr>
            <a:spLocks noChangeArrowheads="1"/>
          </p:cNvSpPr>
          <p:nvPr/>
        </p:nvSpPr>
        <p:spPr bwMode="auto">
          <a:xfrm>
            <a:off x="451143" y="333022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en-GB" sz="3200" b="1" dirty="0" err="1">
                <a:latin typeface="Arial" pitchFamily="34" charset="0"/>
              </a:rPr>
              <a:t>Técnicas</a:t>
            </a:r>
            <a:r>
              <a:rPr lang="en-GB" sz="3200" b="1" dirty="0">
                <a:latin typeface="Arial" pitchFamily="34" charset="0"/>
              </a:rPr>
              <a:t> de </a:t>
            </a:r>
            <a:r>
              <a:rPr lang="en-GB" sz="3200" b="1" dirty="0" err="1">
                <a:latin typeface="Arial" pitchFamily="34" charset="0"/>
              </a:rPr>
              <a:t>extração</a:t>
            </a:r>
            <a:r>
              <a:rPr lang="en-GB" sz="3200" b="1" dirty="0">
                <a:latin typeface="Arial" pitchFamily="34" charset="0"/>
              </a:rPr>
              <a:t> de </a:t>
            </a:r>
            <a:r>
              <a:rPr lang="en-GB" sz="3200" b="1" dirty="0" err="1">
                <a:latin typeface="Arial" pitchFamily="34" charset="0"/>
              </a:rPr>
              <a:t>requisitos</a:t>
            </a:r>
            <a:r>
              <a:rPr lang="en-GB" sz="3200" b="1" dirty="0">
                <a:latin typeface="Arial" pitchFamily="34" charset="0"/>
              </a:rPr>
              <a:t/>
            </a:r>
            <a:br>
              <a:rPr lang="en-GB" sz="3200" b="1" dirty="0">
                <a:latin typeface="Arial" pitchFamily="34" charset="0"/>
              </a:rPr>
            </a:br>
            <a:r>
              <a:rPr lang="en-GB" sz="3200" b="1" dirty="0">
                <a:latin typeface="Arial" pitchFamily="34" charset="0"/>
              </a:rPr>
              <a:t> (</a:t>
            </a:r>
            <a:r>
              <a:rPr lang="pt-BR" sz="3200" b="1" dirty="0">
                <a:latin typeface="Arial" pitchFamily="34" charset="0"/>
              </a:rPr>
              <a:t>PIECES - </a:t>
            </a:r>
            <a:r>
              <a:rPr lang="pt-BR" sz="3200" b="1" dirty="0">
                <a:latin typeface="Arial" pitchFamily="34" charset="0"/>
                <a:sym typeface="Wingdings" pitchFamily="2" charset="2"/>
              </a:rPr>
              <a:t>I</a:t>
            </a:r>
            <a:r>
              <a:rPr lang="pt-BR" sz="3200" dirty="0">
                <a:latin typeface="Arial" pitchFamily="34" charset="0"/>
                <a:sym typeface="Wingdings" pitchFamily="2" charset="2"/>
              </a:rPr>
              <a:t>nformação</a:t>
            </a:r>
            <a:r>
              <a:rPr lang="pt-BR" sz="3200" b="1" dirty="0">
                <a:latin typeface="Arial" pitchFamily="34" charset="0"/>
                <a:sym typeface="Wingdings" pitchFamily="2" charset="2"/>
              </a:rPr>
              <a:t> </a:t>
            </a:r>
            <a:r>
              <a:rPr lang="pt-BR" sz="3200" dirty="0">
                <a:latin typeface="Arial" pitchFamily="34" charset="0"/>
                <a:sym typeface="Wingdings" pitchFamily="2" charset="2"/>
              </a:rPr>
              <a:t>e dados</a:t>
            </a:r>
            <a:r>
              <a:rPr lang="pt-BR" sz="3200" b="1" dirty="0">
                <a:latin typeface="Arial" pitchFamily="34" charset="0"/>
              </a:rPr>
              <a:t>)</a:t>
            </a:r>
            <a:endParaRPr lang="en-GB" sz="3200" b="1" dirty="0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Engenharia</a:t>
            </a:r>
            <a:r>
              <a:rPr lang="en-US" dirty="0" smtClean="0"/>
              <a:t> de </a:t>
            </a:r>
            <a:r>
              <a:rPr lang="en-US" dirty="0" err="1" smtClean="0"/>
              <a:t>Requisitos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Quem</a:t>
            </a:r>
            <a:r>
              <a:rPr lang="en-US" dirty="0" smtClean="0"/>
              <a:t> </a:t>
            </a:r>
            <a:r>
              <a:rPr lang="en-US" dirty="0" err="1" smtClean="0"/>
              <a:t>faz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r>
              <a:rPr lang="en-US" dirty="0" err="1" smtClean="0"/>
              <a:t>Engenheiro</a:t>
            </a:r>
            <a:r>
              <a:rPr lang="en-US" dirty="0" smtClean="0"/>
              <a:t> de software (</a:t>
            </a:r>
            <a:r>
              <a:rPr lang="en-US" dirty="0" err="1" smtClean="0"/>
              <a:t>analista</a:t>
            </a:r>
            <a:r>
              <a:rPr lang="en-US" dirty="0" smtClean="0"/>
              <a:t> de TI e </a:t>
            </a:r>
            <a:r>
              <a:rPr lang="en-US" dirty="0" err="1" smtClean="0"/>
              <a:t>engenheiros</a:t>
            </a:r>
            <a:r>
              <a:rPr lang="en-US" dirty="0" smtClean="0"/>
              <a:t> de </a:t>
            </a:r>
            <a:r>
              <a:rPr lang="en-US" dirty="0" err="1" smtClean="0"/>
              <a:t>sistemas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err="1" smtClean="0"/>
              <a:t>Envolvidos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Gerentes</a:t>
            </a:r>
            <a:endParaRPr lang="en-US" dirty="0" smtClean="0"/>
          </a:p>
          <a:p>
            <a:pPr lvl="1"/>
            <a:r>
              <a:rPr lang="en-US" dirty="0" err="1" smtClean="0"/>
              <a:t>Clientes</a:t>
            </a:r>
            <a:endParaRPr lang="en-US" dirty="0" smtClean="0"/>
          </a:p>
          <a:p>
            <a:pPr lvl="1"/>
            <a:r>
              <a:rPr lang="en-US" dirty="0" err="1" smtClean="0"/>
              <a:t>Usuários</a:t>
            </a: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2448" y="1556754"/>
            <a:ext cx="8340552" cy="4751523"/>
          </a:xfrm>
          <a:noFill/>
        </p:spPr>
        <p:txBody>
          <a:bodyPr lIns="86362" tIns="42424" rIns="86362" bIns="42424">
            <a:normAutofit lnSpcReduction="10000"/>
          </a:bodyPr>
          <a:lstStyle/>
          <a:p>
            <a:pPr marL="535480" indent="-535480">
              <a:lnSpc>
                <a:spcPct val="90000"/>
              </a:lnSpc>
            </a:pPr>
            <a:r>
              <a:rPr lang="pt-BR" dirty="0" smtClean="0">
                <a:sym typeface="Wingdings" pitchFamily="2" charset="2"/>
              </a:rPr>
              <a:t>Custo de usar um produto de software são sempre importantes.</a:t>
            </a:r>
          </a:p>
          <a:p>
            <a:pPr marL="535480" indent="-535480">
              <a:lnSpc>
                <a:spcPct val="90000"/>
              </a:lnSpc>
            </a:pPr>
            <a:endParaRPr lang="pt-BR" dirty="0" smtClean="0">
              <a:sym typeface="Wingdings" pitchFamily="2" charset="2"/>
            </a:endParaRPr>
          </a:p>
          <a:p>
            <a:pPr marL="535480" indent="-535480">
              <a:lnSpc>
                <a:spcPct val="90000"/>
              </a:lnSpc>
            </a:pPr>
            <a:r>
              <a:rPr lang="pt-BR" dirty="0" smtClean="0">
                <a:sym typeface="Wingdings" pitchFamily="2" charset="2"/>
              </a:rPr>
              <a:t>Dois fatores de custo inter-relacionados:</a:t>
            </a:r>
          </a:p>
          <a:p>
            <a:pPr lvl="1">
              <a:lnSpc>
                <a:spcPct val="90000"/>
              </a:lnSpc>
            </a:pPr>
            <a:r>
              <a:rPr lang="pt-BR" dirty="0" smtClean="0">
                <a:sym typeface="Wingdings" pitchFamily="2" charset="2"/>
              </a:rPr>
              <a:t>Nível de serviço: medida do desempenho do sistema (</a:t>
            </a:r>
            <a:r>
              <a:rPr lang="pt-BR" dirty="0" err="1" smtClean="0">
                <a:sym typeface="Wingdings" pitchFamily="2" charset="2"/>
              </a:rPr>
              <a:t>throughput</a:t>
            </a:r>
            <a:r>
              <a:rPr lang="pt-BR" dirty="0" smtClean="0">
                <a:sym typeface="Wingdings" pitchFamily="2" charset="2"/>
              </a:rPr>
              <a:t>, tempo de resposta, ou ambos).</a:t>
            </a:r>
          </a:p>
          <a:p>
            <a:pPr lvl="1">
              <a:lnSpc>
                <a:spcPct val="90000"/>
              </a:lnSpc>
            </a:pPr>
            <a:r>
              <a:rPr lang="pt-BR" dirty="0" smtClean="0">
                <a:sym typeface="Wingdings" pitchFamily="2" charset="2"/>
              </a:rPr>
              <a:t>Capacidade de lidar com alta demanda: em alguns sistemas varia consideravelmente de minuto a minuto, ou de hora em hora.</a:t>
            </a:r>
          </a:p>
          <a:p>
            <a:pPr marL="535480" indent="-535480">
              <a:lnSpc>
                <a:spcPct val="90000"/>
              </a:lnSpc>
            </a:pPr>
            <a:endParaRPr lang="pt-BR" dirty="0" smtClean="0">
              <a:sym typeface="Wingdings" pitchFamily="2" charset="2"/>
            </a:endParaRPr>
          </a:p>
          <a:p>
            <a:pPr marL="535480" indent="-535480">
              <a:lnSpc>
                <a:spcPct val="90000"/>
              </a:lnSpc>
            </a:pPr>
            <a:r>
              <a:rPr lang="pt-BR" dirty="0" smtClean="0">
                <a:sym typeface="Wingdings" pitchFamily="2" charset="2"/>
              </a:rPr>
              <a:t>Usuários gostariam de ter um nível de serviço ou desempenho relativamente estáveis.</a:t>
            </a:r>
          </a:p>
        </p:txBody>
      </p:sp>
      <p:sp>
        <p:nvSpPr>
          <p:cNvPr id="116739" name="Rectangle 3"/>
          <p:cNvSpPr>
            <a:spLocks noChangeArrowheads="1"/>
          </p:cNvSpPr>
          <p:nvPr/>
        </p:nvSpPr>
        <p:spPr bwMode="auto">
          <a:xfrm>
            <a:off x="451143" y="333022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en-GB" sz="3200" b="1" dirty="0" err="1">
                <a:latin typeface="Arial" pitchFamily="34" charset="0"/>
              </a:rPr>
              <a:t>Técnicas</a:t>
            </a:r>
            <a:r>
              <a:rPr lang="en-GB" sz="3200" b="1" dirty="0">
                <a:latin typeface="Arial" pitchFamily="34" charset="0"/>
              </a:rPr>
              <a:t> de </a:t>
            </a:r>
            <a:r>
              <a:rPr lang="en-GB" sz="3200" b="1" dirty="0" err="1">
                <a:latin typeface="Arial" pitchFamily="34" charset="0"/>
              </a:rPr>
              <a:t>extração</a:t>
            </a:r>
            <a:r>
              <a:rPr lang="en-GB" sz="3200" b="1" dirty="0">
                <a:latin typeface="Arial" pitchFamily="34" charset="0"/>
              </a:rPr>
              <a:t> de </a:t>
            </a:r>
            <a:r>
              <a:rPr lang="en-GB" sz="3200" b="1" dirty="0" err="1">
                <a:latin typeface="Arial" pitchFamily="34" charset="0"/>
              </a:rPr>
              <a:t>requisitos</a:t>
            </a:r>
            <a:r>
              <a:rPr lang="en-GB" sz="3200" b="1" dirty="0">
                <a:latin typeface="Arial" pitchFamily="34" charset="0"/>
              </a:rPr>
              <a:t/>
            </a:r>
            <a:br>
              <a:rPr lang="en-GB" sz="3200" b="1" dirty="0">
                <a:latin typeface="Arial" pitchFamily="34" charset="0"/>
              </a:rPr>
            </a:br>
            <a:r>
              <a:rPr lang="en-GB" sz="3200" b="1" dirty="0">
                <a:latin typeface="Arial" pitchFamily="34" charset="0"/>
              </a:rPr>
              <a:t> (</a:t>
            </a:r>
            <a:r>
              <a:rPr lang="pt-BR" sz="3200" b="1" dirty="0">
                <a:latin typeface="Arial" pitchFamily="34" charset="0"/>
              </a:rPr>
              <a:t>PIECES - </a:t>
            </a:r>
            <a:r>
              <a:rPr lang="pt-BR" sz="3200" b="1" dirty="0">
                <a:latin typeface="Arial" pitchFamily="34" charset="0"/>
                <a:sym typeface="Wingdings" pitchFamily="2" charset="2"/>
              </a:rPr>
              <a:t>E</a:t>
            </a:r>
            <a:r>
              <a:rPr lang="pt-BR" sz="3200" dirty="0">
                <a:latin typeface="Arial" pitchFamily="34" charset="0"/>
                <a:sym typeface="Wingdings" pitchFamily="2" charset="2"/>
              </a:rPr>
              <a:t>conomia</a:t>
            </a:r>
            <a:r>
              <a:rPr lang="pt-BR" sz="3200" b="1" dirty="0">
                <a:latin typeface="Arial" pitchFamily="34" charset="0"/>
              </a:rPr>
              <a:t>)</a:t>
            </a:r>
            <a:endParaRPr lang="en-GB" sz="3200" b="1" dirty="0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2448" y="1556754"/>
            <a:ext cx="8340552" cy="3895866"/>
          </a:xfrm>
          <a:noFill/>
        </p:spPr>
        <p:txBody>
          <a:bodyPr lIns="86362" tIns="42424" rIns="86362" bIns="42424">
            <a:normAutofit lnSpcReduction="10000"/>
          </a:bodyPr>
          <a:lstStyle/>
          <a:p>
            <a:pPr marL="535480" indent="-535480"/>
            <a:r>
              <a:rPr lang="pt-BR" sz="2000" dirty="0" smtClean="0">
                <a:sym typeface="Wingdings" pitchFamily="2" charset="2"/>
              </a:rPr>
              <a:t>Sistemas são normalmente projetados para ter desempenho e saídas previsíveis.</a:t>
            </a:r>
          </a:p>
          <a:p>
            <a:pPr marL="535480" indent="-535480"/>
            <a:endParaRPr lang="pt-BR" sz="2000" dirty="0" smtClean="0">
              <a:sym typeface="Wingdings" pitchFamily="2" charset="2"/>
            </a:endParaRPr>
          </a:p>
          <a:p>
            <a:pPr marL="535480" indent="-535480"/>
            <a:r>
              <a:rPr lang="pt-BR" sz="2000" dirty="0" smtClean="0">
                <a:sym typeface="Wingdings" pitchFamily="2" charset="2"/>
              </a:rPr>
              <a:t>Quando o sistema se desvia do desempenho esperado  algum controle deve ser ativado para tomar ações corretivas.</a:t>
            </a:r>
          </a:p>
          <a:p>
            <a:pPr marL="535480" indent="-535480"/>
            <a:endParaRPr lang="pt-BR" sz="2000" dirty="0" smtClean="0">
              <a:sym typeface="Wingdings" pitchFamily="2" charset="2"/>
            </a:endParaRPr>
          </a:p>
          <a:p>
            <a:pPr marL="535480" indent="-535480"/>
            <a:r>
              <a:rPr lang="pt-BR" sz="2000" dirty="0" smtClean="0">
                <a:sym typeface="Wingdings" pitchFamily="2" charset="2"/>
              </a:rPr>
              <a:t>Sistemas de tempo real  o controle é exercido diretamente pelo software.</a:t>
            </a:r>
          </a:p>
          <a:p>
            <a:pPr marL="535480" indent="-535480"/>
            <a:endParaRPr lang="pt-BR" sz="2000" dirty="0" smtClean="0">
              <a:sym typeface="Wingdings" pitchFamily="2" charset="2"/>
            </a:endParaRPr>
          </a:p>
          <a:p>
            <a:pPr marL="535480" indent="-535480"/>
            <a:r>
              <a:rPr lang="pt-BR" sz="2000" dirty="0" smtClean="0">
                <a:sym typeface="Wingdings" pitchFamily="2" charset="2"/>
              </a:rPr>
              <a:t>Segurança  controle importante para alguns produtos (acesso restrito a certos usuários ou a certas horas do dia).</a:t>
            </a:r>
          </a:p>
          <a:p>
            <a:pPr marL="535480" indent="-535480"/>
            <a:endParaRPr lang="pt-BR" sz="2000" dirty="0" smtClean="0">
              <a:sym typeface="Wingdings" pitchFamily="2" charset="2"/>
            </a:endParaRPr>
          </a:p>
          <a:p>
            <a:pPr marL="535480" indent="-535480">
              <a:buNone/>
            </a:pPr>
            <a:endParaRPr lang="pt-BR" sz="2000" dirty="0" smtClean="0">
              <a:sym typeface="Wingdings" pitchFamily="2" charset="2"/>
            </a:endParaRPr>
          </a:p>
        </p:txBody>
      </p:sp>
      <p:sp>
        <p:nvSpPr>
          <p:cNvPr id="117763" name="Rectangle 3"/>
          <p:cNvSpPr>
            <a:spLocks noChangeArrowheads="1"/>
          </p:cNvSpPr>
          <p:nvPr/>
        </p:nvSpPr>
        <p:spPr bwMode="auto">
          <a:xfrm>
            <a:off x="451143" y="333022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en-GB" sz="3200" b="1" dirty="0" err="1">
                <a:latin typeface="Arial" pitchFamily="34" charset="0"/>
              </a:rPr>
              <a:t>Técnicas</a:t>
            </a:r>
            <a:r>
              <a:rPr lang="en-GB" sz="3200" b="1" dirty="0">
                <a:latin typeface="Arial" pitchFamily="34" charset="0"/>
              </a:rPr>
              <a:t> de </a:t>
            </a:r>
            <a:r>
              <a:rPr lang="en-GB" sz="3200" b="1" dirty="0" err="1">
                <a:latin typeface="Arial" pitchFamily="34" charset="0"/>
              </a:rPr>
              <a:t>extração</a:t>
            </a:r>
            <a:r>
              <a:rPr lang="en-GB" sz="3200" b="1" dirty="0">
                <a:latin typeface="Arial" pitchFamily="34" charset="0"/>
              </a:rPr>
              <a:t> de </a:t>
            </a:r>
            <a:r>
              <a:rPr lang="en-GB" sz="3200" b="1" dirty="0" err="1">
                <a:latin typeface="Arial" pitchFamily="34" charset="0"/>
              </a:rPr>
              <a:t>requisitos</a:t>
            </a:r>
            <a:r>
              <a:rPr lang="en-GB" sz="3200" b="1" dirty="0">
                <a:latin typeface="Arial" pitchFamily="34" charset="0"/>
              </a:rPr>
              <a:t/>
            </a:r>
            <a:br>
              <a:rPr lang="en-GB" sz="3200" b="1" dirty="0">
                <a:latin typeface="Arial" pitchFamily="34" charset="0"/>
              </a:rPr>
            </a:br>
            <a:r>
              <a:rPr lang="en-GB" sz="3200" b="1" dirty="0">
                <a:latin typeface="Arial" pitchFamily="34" charset="0"/>
              </a:rPr>
              <a:t> (</a:t>
            </a:r>
            <a:r>
              <a:rPr lang="pt-BR" sz="3200" b="1" dirty="0">
                <a:latin typeface="Arial" pitchFamily="34" charset="0"/>
              </a:rPr>
              <a:t>PIECES - </a:t>
            </a:r>
            <a:r>
              <a:rPr lang="pt-BR" sz="3200" b="1" dirty="0">
                <a:latin typeface="Arial" pitchFamily="34" charset="0"/>
                <a:sym typeface="Wingdings" pitchFamily="2" charset="2"/>
              </a:rPr>
              <a:t>C</a:t>
            </a:r>
            <a:r>
              <a:rPr lang="pt-BR" sz="3200" dirty="0">
                <a:latin typeface="Arial" pitchFamily="34" charset="0"/>
                <a:sym typeface="Wingdings" pitchFamily="2" charset="2"/>
              </a:rPr>
              <a:t>ontrole</a:t>
            </a:r>
            <a:r>
              <a:rPr lang="pt-BR" sz="3200" b="1" dirty="0">
                <a:latin typeface="Arial" pitchFamily="34" charset="0"/>
              </a:rPr>
              <a:t>)</a:t>
            </a:r>
            <a:endParaRPr lang="en-GB" sz="3200" b="1" dirty="0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2448" y="1524000"/>
            <a:ext cx="8340552" cy="5029200"/>
          </a:xfrm>
          <a:noFill/>
        </p:spPr>
        <p:txBody>
          <a:bodyPr lIns="86362" tIns="42424" rIns="86362" bIns="42424">
            <a:normAutofit fontScale="77500" lnSpcReduction="20000"/>
          </a:bodyPr>
          <a:lstStyle/>
          <a:p>
            <a:pPr marL="535480" indent="-535480">
              <a:lnSpc>
                <a:spcPct val="160000"/>
              </a:lnSpc>
            </a:pPr>
            <a:r>
              <a:rPr lang="pt-BR" dirty="0" smtClean="0">
                <a:latin typeface="CMSS12" charset="0"/>
                <a:sym typeface="Wingdings" pitchFamily="2" charset="2"/>
              </a:rPr>
              <a:t>Tipo de acesso restrito (somente leitura ou leitura e escrita).</a:t>
            </a:r>
          </a:p>
          <a:p>
            <a:pPr marL="535480" indent="-535480">
              <a:lnSpc>
                <a:spcPct val="160000"/>
              </a:lnSpc>
            </a:pPr>
            <a:r>
              <a:rPr lang="pt-BR" dirty="0" smtClean="0">
                <a:latin typeface="CMSY10" charset="0"/>
                <a:sym typeface="Wingdings" pitchFamily="2" charset="2"/>
              </a:rPr>
              <a:t>A</a:t>
            </a:r>
            <a:r>
              <a:rPr lang="pt-BR" dirty="0" smtClean="0">
                <a:latin typeface="CMSS12" charset="0"/>
                <a:sym typeface="Wingdings" pitchFamily="2" charset="2"/>
              </a:rPr>
              <a:t>uditoria  habilidade de ver, monitorar ou reconstruir o comportamento do sistema, durante ou depois da execução do processo.</a:t>
            </a:r>
          </a:p>
          <a:p>
            <a:pPr marL="535480" indent="-535480">
              <a:lnSpc>
                <a:spcPct val="160000"/>
              </a:lnSpc>
            </a:pPr>
            <a:r>
              <a:rPr lang="pt-BR" dirty="0" smtClean="0">
                <a:latin typeface="CMSY10" charset="0"/>
                <a:sym typeface="Wingdings" pitchFamily="2" charset="2"/>
              </a:rPr>
              <a:t>Q</a:t>
            </a:r>
            <a:r>
              <a:rPr lang="pt-BR" dirty="0" smtClean="0">
                <a:latin typeface="CMSS12" charset="0"/>
                <a:sym typeface="Wingdings" pitchFamily="2" charset="2"/>
              </a:rPr>
              <a:t>uestões de controle são importantes para não construir:</a:t>
            </a:r>
          </a:p>
          <a:p>
            <a:pPr lvl="1">
              <a:lnSpc>
                <a:spcPct val="160000"/>
              </a:lnSpc>
            </a:pPr>
            <a:r>
              <a:rPr lang="pt-BR" sz="2400" dirty="0" smtClean="0">
                <a:latin typeface="CMSS12" charset="0"/>
                <a:sym typeface="Wingdings" pitchFamily="2" charset="2"/>
              </a:rPr>
              <a:t>um sistema que fornece pouco controle (processo pode fugir de controle); ou</a:t>
            </a:r>
          </a:p>
          <a:p>
            <a:pPr lvl="1">
              <a:lnSpc>
                <a:spcPct val="160000"/>
              </a:lnSpc>
            </a:pPr>
            <a:r>
              <a:rPr lang="pt-BR" sz="2400" dirty="0" smtClean="0">
                <a:latin typeface="CMSS12" charset="0"/>
                <a:sym typeface="Wingdings" pitchFamily="2" charset="2"/>
              </a:rPr>
              <a:t>controle em excesso (impedir que o trabalho seja executado).</a:t>
            </a:r>
          </a:p>
          <a:p>
            <a:pPr marL="535480" indent="-535480"/>
            <a:endParaRPr lang="pt-BR" sz="2000" dirty="0" smtClean="0">
              <a:sym typeface="Wingdings" pitchFamily="2" charset="2"/>
            </a:endParaRPr>
          </a:p>
          <a:p>
            <a:pPr marL="535480" indent="-535480">
              <a:buNone/>
            </a:pPr>
            <a:endParaRPr lang="pt-BR" sz="2000" dirty="0" smtClean="0">
              <a:sym typeface="Wingdings" pitchFamily="2" charset="2"/>
            </a:endParaRPr>
          </a:p>
        </p:txBody>
      </p:sp>
      <p:sp>
        <p:nvSpPr>
          <p:cNvPr id="118787" name="Rectangle 3"/>
          <p:cNvSpPr>
            <a:spLocks noChangeArrowheads="1"/>
          </p:cNvSpPr>
          <p:nvPr/>
        </p:nvSpPr>
        <p:spPr bwMode="auto">
          <a:xfrm>
            <a:off x="451143" y="333022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en-GB" sz="3200" b="1" dirty="0" err="1">
                <a:latin typeface="Arial" pitchFamily="34" charset="0"/>
              </a:rPr>
              <a:t>Técnicas</a:t>
            </a:r>
            <a:r>
              <a:rPr lang="en-GB" sz="3200" b="1" dirty="0">
                <a:latin typeface="Arial" pitchFamily="34" charset="0"/>
              </a:rPr>
              <a:t> de </a:t>
            </a:r>
            <a:r>
              <a:rPr lang="en-GB" sz="3200" b="1" dirty="0" err="1">
                <a:latin typeface="Arial" pitchFamily="34" charset="0"/>
              </a:rPr>
              <a:t>extração</a:t>
            </a:r>
            <a:r>
              <a:rPr lang="en-GB" sz="3200" b="1" dirty="0">
                <a:latin typeface="Arial" pitchFamily="34" charset="0"/>
              </a:rPr>
              <a:t> de </a:t>
            </a:r>
            <a:r>
              <a:rPr lang="en-GB" sz="3200" b="1" dirty="0" err="1">
                <a:latin typeface="Arial" pitchFamily="34" charset="0"/>
              </a:rPr>
              <a:t>requisitos</a:t>
            </a:r>
            <a:r>
              <a:rPr lang="en-GB" sz="3200" b="1" dirty="0">
                <a:latin typeface="Arial" pitchFamily="34" charset="0"/>
              </a:rPr>
              <a:t/>
            </a:r>
            <a:br>
              <a:rPr lang="en-GB" sz="3200" b="1" dirty="0">
                <a:latin typeface="Arial" pitchFamily="34" charset="0"/>
              </a:rPr>
            </a:br>
            <a:r>
              <a:rPr lang="en-GB" sz="3200" b="1" dirty="0">
                <a:latin typeface="Arial" pitchFamily="34" charset="0"/>
              </a:rPr>
              <a:t> (</a:t>
            </a:r>
            <a:r>
              <a:rPr lang="pt-BR" sz="3200" b="1" dirty="0">
                <a:latin typeface="Arial" pitchFamily="34" charset="0"/>
              </a:rPr>
              <a:t>PIECES - </a:t>
            </a:r>
            <a:r>
              <a:rPr lang="pt-BR" sz="3200" b="1" dirty="0">
                <a:latin typeface="Arial" pitchFamily="34" charset="0"/>
                <a:sym typeface="Wingdings" pitchFamily="2" charset="2"/>
              </a:rPr>
              <a:t>C</a:t>
            </a:r>
            <a:r>
              <a:rPr lang="pt-BR" sz="3200" dirty="0">
                <a:latin typeface="Arial" pitchFamily="34" charset="0"/>
                <a:sym typeface="Wingdings" pitchFamily="2" charset="2"/>
              </a:rPr>
              <a:t>ontrole</a:t>
            </a:r>
            <a:r>
              <a:rPr lang="pt-BR" sz="3200" b="1" dirty="0">
                <a:latin typeface="Arial" pitchFamily="34" charset="0"/>
              </a:rPr>
              <a:t>)</a:t>
            </a:r>
            <a:endParaRPr lang="en-GB" sz="3200" b="1" dirty="0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2448" y="1556754"/>
            <a:ext cx="8340552" cy="4751523"/>
          </a:xfrm>
          <a:noFill/>
        </p:spPr>
        <p:txBody>
          <a:bodyPr lIns="86362" tIns="42424" rIns="86362" bIns="42424"/>
          <a:lstStyle/>
          <a:p>
            <a:pPr marL="535480" indent="-535480"/>
            <a:r>
              <a:rPr lang="pt-BR" sz="2800" dirty="0" smtClean="0">
                <a:sym typeface="Wingdings" pitchFamily="2" charset="2"/>
              </a:rPr>
              <a:t>Eficiência </a:t>
            </a:r>
            <a:r>
              <a:rPr lang="pt-BR" dirty="0" smtClean="0">
                <a:sym typeface="Wingdings" pitchFamily="2" charset="2"/>
              </a:rPr>
              <a:t> </a:t>
            </a:r>
            <a:r>
              <a:rPr lang="pt-BR" sz="2000" dirty="0" smtClean="0">
                <a:sym typeface="Wingdings" pitchFamily="2" charset="2"/>
              </a:rPr>
              <a:t>medida dessa perda (relação entre os recursos que resultam em trabalho útil e o total dos recursos gastos).</a:t>
            </a:r>
          </a:p>
          <a:p>
            <a:pPr marL="535480" indent="-535480"/>
            <a:endParaRPr lang="pt-BR" sz="2000" dirty="0" smtClean="0">
              <a:sym typeface="Wingdings" pitchFamily="2" charset="2"/>
            </a:endParaRPr>
          </a:p>
          <a:p>
            <a:pPr marL="535480" indent="-535480"/>
            <a:r>
              <a:rPr lang="pt-BR" sz="2800" dirty="0" smtClean="0">
                <a:sym typeface="Wingdings" pitchFamily="2" charset="2"/>
              </a:rPr>
              <a:t>Eficiência versus economia:</a:t>
            </a:r>
          </a:p>
          <a:p>
            <a:pPr marL="1498070" lvl="2" indent="-344237"/>
            <a:r>
              <a:rPr lang="pt-BR" sz="2000" dirty="0" smtClean="0">
                <a:sym typeface="Wingdings" pitchFamily="2" charset="2"/>
              </a:rPr>
              <a:t>para melhorar a economia do processo, a quantidade de recursos deve ser reduzida;</a:t>
            </a:r>
          </a:p>
          <a:p>
            <a:pPr marL="1498070" lvl="2" indent="-344237"/>
            <a:r>
              <a:rPr lang="pt-BR" sz="2000" dirty="0" smtClean="0">
                <a:sym typeface="Wingdings" pitchFamily="2" charset="2"/>
              </a:rPr>
              <a:t>para melhorar a eficiência, a perda no uso desses recursos deve ser reduzida.</a:t>
            </a:r>
          </a:p>
        </p:txBody>
      </p:sp>
      <p:sp>
        <p:nvSpPr>
          <p:cNvPr id="119811" name="Rectangle 3"/>
          <p:cNvSpPr>
            <a:spLocks noChangeArrowheads="1"/>
          </p:cNvSpPr>
          <p:nvPr/>
        </p:nvSpPr>
        <p:spPr bwMode="auto">
          <a:xfrm>
            <a:off x="451143" y="321867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en-GB" sz="3200" b="1" dirty="0" err="1">
                <a:latin typeface="Arial" pitchFamily="34" charset="0"/>
              </a:rPr>
              <a:t>Técnicas</a:t>
            </a:r>
            <a:r>
              <a:rPr lang="en-GB" sz="3200" b="1" dirty="0">
                <a:latin typeface="Arial" pitchFamily="34" charset="0"/>
              </a:rPr>
              <a:t> de </a:t>
            </a:r>
            <a:r>
              <a:rPr lang="en-GB" sz="3200" b="1" dirty="0" err="1">
                <a:latin typeface="Arial" pitchFamily="34" charset="0"/>
              </a:rPr>
              <a:t>extração</a:t>
            </a:r>
            <a:r>
              <a:rPr lang="en-GB" sz="3200" b="1" dirty="0">
                <a:latin typeface="Arial" pitchFamily="34" charset="0"/>
              </a:rPr>
              <a:t> de </a:t>
            </a:r>
            <a:r>
              <a:rPr lang="en-GB" sz="3200" b="1" dirty="0" err="1">
                <a:latin typeface="Arial" pitchFamily="34" charset="0"/>
              </a:rPr>
              <a:t>requisitos</a:t>
            </a:r>
            <a:r>
              <a:rPr lang="en-GB" sz="3200" b="1" dirty="0">
                <a:latin typeface="Arial" pitchFamily="34" charset="0"/>
              </a:rPr>
              <a:t/>
            </a:r>
            <a:br>
              <a:rPr lang="en-GB" sz="3200" b="1" dirty="0">
                <a:latin typeface="Arial" pitchFamily="34" charset="0"/>
              </a:rPr>
            </a:br>
            <a:r>
              <a:rPr lang="en-GB" sz="3200" b="1" dirty="0">
                <a:latin typeface="Arial" pitchFamily="34" charset="0"/>
              </a:rPr>
              <a:t> (</a:t>
            </a:r>
            <a:r>
              <a:rPr lang="pt-BR" sz="3200" b="1" dirty="0">
                <a:latin typeface="Arial" pitchFamily="34" charset="0"/>
              </a:rPr>
              <a:t>PIECES - </a:t>
            </a:r>
            <a:r>
              <a:rPr lang="pt-BR" sz="3200" b="1" dirty="0">
                <a:latin typeface="Arial" pitchFamily="34" charset="0"/>
                <a:sym typeface="Wingdings" pitchFamily="2" charset="2"/>
              </a:rPr>
              <a:t>E</a:t>
            </a:r>
            <a:r>
              <a:rPr lang="pt-BR" sz="3200" dirty="0">
                <a:latin typeface="Arial" pitchFamily="34" charset="0"/>
                <a:sym typeface="Wingdings" pitchFamily="2" charset="2"/>
              </a:rPr>
              <a:t>ficiência</a:t>
            </a:r>
            <a:r>
              <a:rPr lang="pt-BR" sz="3200" b="1" dirty="0">
                <a:latin typeface="Arial" pitchFamily="34" charset="0"/>
              </a:rPr>
              <a:t>)</a:t>
            </a:r>
            <a:endParaRPr lang="en-GB" sz="3200" b="1" dirty="0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2448" y="1556754"/>
            <a:ext cx="8340552" cy="4751523"/>
          </a:xfrm>
          <a:noFill/>
        </p:spPr>
        <p:txBody>
          <a:bodyPr lIns="86362" tIns="42424" rIns="86362" bIns="42424">
            <a:normAutofit fontScale="77500" lnSpcReduction="20000"/>
          </a:bodyPr>
          <a:lstStyle/>
          <a:p>
            <a:pPr marL="535480" indent="-535480">
              <a:lnSpc>
                <a:spcPct val="160000"/>
              </a:lnSpc>
            </a:pPr>
            <a:r>
              <a:rPr lang="pt-BR" dirty="0" smtClean="0">
                <a:sym typeface="Wingdings" pitchFamily="2" charset="2"/>
              </a:rPr>
              <a:t>Produtos de software fornecem serviços aos usuários.</a:t>
            </a:r>
          </a:p>
          <a:p>
            <a:pPr marL="535480" indent="-535480">
              <a:lnSpc>
                <a:spcPct val="160000"/>
              </a:lnSpc>
            </a:pPr>
            <a:r>
              <a:rPr lang="pt-BR" dirty="0" smtClean="0">
                <a:sym typeface="Wingdings" pitchFamily="2" charset="2"/>
              </a:rPr>
              <a:t>Pode ser útil pensar em termos de serviços durante o processo de extração de requisitos.</a:t>
            </a:r>
          </a:p>
          <a:p>
            <a:pPr marL="535480" indent="-535480">
              <a:lnSpc>
                <a:spcPct val="160000"/>
              </a:lnSpc>
            </a:pPr>
            <a:r>
              <a:rPr lang="pt-BR" dirty="0" smtClean="0">
                <a:sym typeface="Wingdings" pitchFamily="2" charset="2"/>
              </a:rPr>
              <a:t>Usuários respondem perguntas sobre que tipos de serviços eles precisam que o produto realize e como esses serviços devem ser fornecidos.</a:t>
            </a:r>
          </a:p>
          <a:p>
            <a:pPr marL="535480" indent="-535480">
              <a:lnSpc>
                <a:spcPct val="160000"/>
              </a:lnSpc>
            </a:pPr>
            <a:r>
              <a:rPr lang="pt-BR" dirty="0" smtClean="0">
                <a:sym typeface="Wingdings" pitchFamily="2" charset="2"/>
              </a:rPr>
              <a:t>O produto pode também prestar serviços a outros produtos de software  que interfaces serão necessárias entre esses dois produtos.</a:t>
            </a:r>
          </a:p>
        </p:txBody>
      </p:sp>
      <p:sp>
        <p:nvSpPr>
          <p:cNvPr id="120835" name="Rectangle 3"/>
          <p:cNvSpPr>
            <a:spLocks noChangeArrowheads="1"/>
          </p:cNvSpPr>
          <p:nvPr/>
        </p:nvSpPr>
        <p:spPr bwMode="auto">
          <a:xfrm>
            <a:off x="451143" y="321867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en-GB" sz="3200" b="1" dirty="0" err="1">
                <a:latin typeface="Arial" pitchFamily="34" charset="0"/>
              </a:rPr>
              <a:t>Técnicas</a:t>
            </a:r>
            <a:r>
              <a:rPr lang="en-GB" sz="3200" b="1" dirty="0">
                <a:latin typeface="Arial" pitchFamily="34" charset="0"/>
              </a:rPr>
              <a:t> de </a:t>
            </a:r>
            <a:r>
              <a:rPr lang="en-GB" sz="3200" b="1" dirty="0" err="1">
                <a:latin typeface="Arial" pitchFamily="34" charset="0"/>
              </a:rPr>
              <a:t>extração</a:t>
            </a:r>
            <a:r>
              <a:rPr lang="en-GB" sz="3200" b="1" dirty="0">
                <a:latin typeface="Arial" pitchFamily="34" charset="0"/>
              </a:rPr>
              <a:t> de </a:t>
            </a:r>
            <a:r>
              <a:rPr lang="en-GB" sz="3200" b="1" dirty="0" err="1">
                <a:latin typeface="Arial" pitchFamily="34" charset="0"/>
              </a:rPr>
              <a:t>requisitos</a:t>
            </a:r>
            <a:r>
              <a:rPr lang="en-GB" sz="3200" b="1" dirty="0">
                <a:latin typeface="Arial" pitchFamily="34" charset="0"/>
              </a:rPr>
              <a:t/>
            </a:r>
            <a:br>
              <a:rPr lang="en-GB" sz="3200" b="1" dirty="0">
                <a:latin typeface="Arial" pitchFamily="34" charset="0"/>
              </a:rPr>
            </a:br>
            <a:r>
              <a:rPr lang="en-GB" sz="3200" b="1" dirty="0">
                <a:latin typeface="Arial" pitchFamily="34" charset="0"/>
              </a:rPr>
              <a:t> (</a:t>
            </a:r>
            <a:r>
              <a:rPr lang="pt-BR" sz="3200" b="1" dirty="0">
                <a:latin typeface="Arial" pitchFamily="34" charset="0"/>
              </a:rPr>
              <a:t>PIECES - </a:t>
            </a:r>
            <a:r>
              <a:rPr lang="pt-BR" sz="3200" b="1" dirty="0">
                <a:latin typeface="Arial" pitchFamily="34" charset="0"/>
                <a:sym typeface="Wingdings" pitchFamily="2" charset="2"/>
              </a:rPr>
              <a:t>S</a:t>
            </a:r>
            <a:r>
              <a:rPr lang="pt-BR" sz="3200" dirty="0">
                <a:latin typeface="Arial" pitchFamily="34" charset="0"/>
                <a:sym typeface="Wingdings" pitchFamily="2" charset="2"/>
              </a:rPr>
              <a:t>erviços</a:t>
            </a:r>
            <a:r>
              <a:rPr lang="pt-BR" sz="3200" b="1" dirty="0">
                <a:latin typeface="Arial" pitchFamily="34" charset="0"/>
              </a:rPr>
              <a:t>)</a:t>
            </a:r>
            <a:endParaRPr lang="en-GB" sz="3200" b="1" dirty="0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1" y="262912"/>
            <a:ext cx="8385188" cy="1109007"/>
          </a:xfrm>
          <a:noFill/>
        </p:spPr>
        <p:txBody>
          <a:bodyPr lIns="91797" tIns="45898" rIns="91797" bIns="45898"/>
          <a:lstStyle/>
          <a:p>
            <a:r>
              <a:rPr lang="pt-BR" sz="3600" dirty="0" smtClean="0"/>
              <a:t> Sucesso ou Fracasso do Projeto </a:t>
            </a: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1143" y="1620490"/>
            <a:ext cx="8315046" cy="4048833"/>
          </a:xfrm>
          <a:noFill/>
        </p:spPr>
        <p:txBody>
          <a:bodyPr lIns="91797" tIns="45898" rIns="91797" bIns="45898"/>
          <a:lstStyle/>
          <a:p>
            <a:pPr>
              <a:lnSpc>
                <a:spcPct val="90000"/>
              </a:lnSpc>
            </a:pPr>
            <a:r>
              <a:rPr lang="pt-BR" b="1" dirty="0" smtClean="0"/>
              <a:t>Fatores que contribuem para o fracasso dos projetos:</a:t>
            </a:r>
          </a:p>
          <a:p>
            <a:pPr lvl="1">
              <a:lnSpc>
                <a:spcPct val="90000"/>
              </a:lnSpc>
            </a:pPr>
            <a:r>
              <a:rPr lang="pt-BR" sz="2400" dirty="0" smtClean="0"/>
              <a:t>Requisitos e especificações inconsistentes e/ou incompletas;</a:t>
            </a:r>
          </a:p>
          <a:p>
            <a:pPr lvl="1">
              <a:lnSpc>
                <a:spcPct val="90000"/>
              </a:lnSpc>
            </a:pPr>
            <a:r>
              <a:rPr lang="pt-BR" sz="2400" dirty="0" smtClean="0"/>
              <a:t>Mudanças nos requisitos e especificações;</a:t>
            </a:r>
          </a:p>
          <a:p>
            <a:pPr lvl="1">
              <a:lnSpc>
                <a:spcPct val="90000"/>
              </a:lnSpc>
            </a:pPr>
            <a:r>
              <a:rPr lang="pt-BR" sz="2400" dirty="0" smtClean="0"/>
              <a:t>Falta de apoio da alta gerência;</a:t>
            </a:r>
          </a:p>
          <a:p>
            <a:pPr lvl="1">
              <a:lnSpc>
                <a:spcPct val="90000"/>
              </a:lnSpc>
            </a:pPr>
            <a:r>
              <a:rPr lang="pt-BR" sz="2400" dirty="0" smtClean="0"/>
              <a:t>Incompetência tecnológica e/ou novas tecnologias;</a:t>
            </a:r>
          </a:p>
          <a:p>
            <a:pPr lvl="1">
              <a:lnSpc>
                <a:spcPct val="90000"/>
              </a:lnSpc>
            </a:pPr>
            <a:r>
              <a:rPr lang="pt-BR" sz="2400" dirty="0" smtClean="0"/>
              <a:t>Falta de recursos;</a:t>
            </a:r>
          </a:p>
          <a:p>
            <a:pPr lvl="1">
              <a:lnSpc>
                <a:spcPct val="90000"/>
              </a:lnSpc>
            </a:pPr>
            <a:r>
              <a:rPr lang="pt-BR" sz="2400" dirty="0" smtClean="0"/>
              <a:t>Expectativas não realistas;</a:t>
            </a:r>
          </a:p>
          <a:p>
            <a:pPr lvl="1">
              <a:lnSpc>
                <a:spcPct val="90000"/>
              </a:lnSpc>
            </a:pPr>
            <a:r>
              <a:rPr lang="pt-BR" sz="2400" dirty="0" smtClean="0"/>
              <a:t>Objetivos não claros.</a:t>
            </a:r>
          </a:p>
          <a:p>
            <a:pPr lvl="1">
              <a:lnSpc>
                <a:spcPct val="90000"/>
              </a:lnSpc>
            </a:pPr>
            <a:endParaRPr lang="pt-BR" sz="2400" dirty="0" smtClean="0"/>
          </a:p>
          <a:p>
            <a:pPr lvl="1">
              <a:lnSpc>
                <a:spcPct val="90000"/>
              </a:lnSpc>
            </a:pPr>
            <a:endParaRPr lang="pt-BR" sz="2400" dirty="0" smtClean="0"/>
          </a:p>
          <a:p>
            <a:pPr lvl="1">
              <a:lnSpc>
                <a:spcPct val="90000"/>
              </a:lnSpc>
            </a:pPr>
            <a:endParaRPr lang="pt-BR" dirty="0" smtClean="0"/>
          </a:p>
          <a:p>
            <a:pPr lvl="1">
              <a:lnSpc>
                <a:spcPct val="90000"/>
              </a:lnSpc>
            </a:pPr>
            <a:endParaRPr lang="pt-BR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8153400" cy="4416768"/>
          </a:xfrm>
          <a:noFill/>
        </p:spPr>
        <p:txBody>
          <a:bodyPr lIns="86362" tIns="42424" rIns="86362" bIns="42424">
            <a:normAutofit fontScale="92500"/>
          </a:bodyPr>
          <a:lstStyle/>
          <a:p>
            <a:pPr marL="535480" indent="-535480" algn="just"/>
            <a:r>
              <a:rPr lang="pt-BR" dirty="0" smtClean="0">
                <a:sym typeface="Wingdings" pitchFamily="2" charset="2"/>
              </a:rPr>
              <a:t>A técnica de descobrir as necessidades através de uma sessão de grupo.</a:t>
            </a:r>
          </a:p>
          <a:p>
            <a:pPr marL="535480" indent="-535480" algn="just"/>
            <a:endParaRPr lang="pt-BR" dirty="0" smtClean="0">
              <a:sym typeface="Wingdings" pitchFamily="2" charset="2"/>
            </a:endParaRPr>
          </a:p>
          <a:p>
            <a:pPr marL="535480" indent="-535480" algn="just"/>
            <a:r>
              <a:rPr lang="pt-BR" dirty="0" smtClean="0">
                <a:sym typeface="Wingdings" pitchFamily="2" charset="2"/>
              </a:rPr>
              <a:t>Usada pela primeira vez no final da década de 70, por um grupo liderado por </a:t>
            </a:r>
            <a:r>
              <a:rPr lang="pt-BR" dirty="0" err="1" smtClean="0">
                <a:sym typeface="Wingdings" pitchFamily="2" charset="2"/>
              </a:rPr>
              <a:t>Chuck</a:t>
            </a:r>
            <a:r>
              <a:rPr lang="pt-BR" dirty="0" smtClean="0">
                <a:sym typeface="Wingdings" pitchFamily="2" charset="2"/>
              </a:rPr>
              <a:t> Morris da IBM. </a:t>
            </a:r>
          </a:p>
          <a:p>
            <a:pPr marL="535480" indent="-535480" algn="just"/>
            <a:endParaRPr lang="pt-BR" dirty="0" smtClean="0">
              <a:sym typeface="Wingdings" pitchFamily="2" charset="2"/>
            </a:endParaRPr>
          </a:p>
          <a:p>
            <a:pPr marL="535480" indent="-535480" algn="just"/>
            <a:r>
              <a:rPr lang="pt-BR" dirty="0" smtClean="0">
                <a:sym typeface="Wingdings" pitchFamily="2" charset="2"/>
              </a:rPr>
              <a:t>As sessões de trabalho com líder imparcial devem ser consideradas como substitutas da entrevista serial convencional.</a:t>
            </a:r>
          </a:p>
        </p:txBody>
      </p:sp>
      <p:sp>
        <p:nvSpPr>
          <p:cNvPr id="88067" name="Rectangle 3"/>
          <p:cNvSpPr>
            <a:spLocks noChangeArrowheads="1"/>
          </p:cNvSpPr>
          <p:nvPr/>
        </p:nvSpPr>
        <p:spPr bwMode="auto">
          <a:xfrm>
            <a:off x="451143" y="333022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(JAD - JOINT APPLICATION DESIGN)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8153400" cy="4492968"/>
          </a:xfrm>
          <a:noFill/>
        </p:spPr>
        <p:txBody>
          <a:bodyPr lIns="86362" tIns="42424" rIns="86362" bIns="42424"/>
          <a:lstStyle/>
          <a:p>
            <a:pPr marL="535480" indent="-535480">
              <a:lnSpc>
                <a:spcPct val="90000"/>
              </a:lnSpc>
            </a:pPr>
            <a:r>
              <a:rPr lang="pt-BR" b="1" dirty="0" smtClean="0">
                <a:sym typeface="Wingdings" pitchFamily="2" charset="2"/>
              </a:rPr>
              <a:t>A decisão de grupo mais produtiva  -  </a:t>
            </a:r>
            <a:r>
              <a:rPr lang="pt-BR" sz="2000" dirty="0" smtClean="0">
                <a:sym typeface="Wingdings" pitchFamily="2" charset="2"/>
              </a:rPr>
              <a:t>consenso em que todos sentem que ganharam e podem aceitar a decisão sem comprometer qualquer convicção ou requisito importante.</a:t>
            </a:r>
          </a:p>
          <a:p>
            <a:pPr marL="535480" indent="-535480">
              <a:lnSpc>
                <a:spcPct val="90000"/>
              </a:lnSpc>
              <a:buNone/>
            </a:pPr>
            <a:endParaRPr lang="pt-BR" sz="2000" dirty="0" smtClean="0">
              <a:sym typeface="Wingdings" pitchFamily="2" charset="2"/>
            </a:endParaRPr>
          </a:p>
          <a:p>
            <a:pPr marL="535480" indent="-535480">
              <a:lnSpc>
                <a:spcPct val="90000"/>
              </a:lnSpc>
            </a:pPr>
            <a:r>
              <a:rPr lang="pt-BR" b="1" dirty="0" smtClean="0">
                <a:sym typeface="Wingdings" pitchFamily="2" charset="2"/>
              </a:rPr>
              <a:t>A reunião convencional com a pessoa de hierarquia mais elevada assumindo a liderança não é a abordagem mais produtiva</a:t>
            </a:r>
          </a:p>
          <a:p>
            <a:pPr marL="535480" indent="-535480">
              <a:lnSpc>
                <a:spcPct val="90000"/>
              </a:lnSpc>
            </a:pPr>
            <a:endParaRPr lang="pt-BR" b="1" dirty="0" smtClean="0">
              <a:sym typeface="Wingdings" pitchFamily="2" charset="2"/>
            </a:endParaRPr>
          </a:p>
          <a:p>
            <a:pPr marL="535480" indent="-535480">
              <a:lnSpc>
                <a:spcPct val="90000"/>
              </a:lnSpc>
            </a:pPr>
            <a:r>
              <a:rPr lang="pt-BR" b="1" dirty="0" smtClean="0">
                <a:sym typeface="Wingdings" pitchFamily="2" charset="2"/>
              </a:rPr>
              <a:t>Uso de técnica visual -  </a:t>
            </a:r>
            <a:r>
              <a:rPr lang="pt-BR" sz="2000" dirty="0" smtClean="0">
                <a:sym typeface="Wingdings" pitchFamily="2" charset="2"/>
              </a:rPr>
              <a:t>colocar os resultados das discussões em papel na parede à medida que emergirem, onde todos podem vê-los</a:t>
            </a:r>
            <a:endParaRPr lang="pt-BR" sz="2000" b="1" dirty="0" smtClean="0">
              <a:sym typeface="Wingdings" pitchFamily="2" charset="2"/>
            </a:endParaRPr>
          </a:p>
          <a:p>
            <a:pPr marL="535480" indent="-535480" algn="just">
              <a:lnSpc>
                <a:spcPct val="90000"/>
              </a:lnSpc>
              <a:buNone/>
            </a:pPr>
            <a:endParaRPr lang="pt-BR" sz="2000" b="1" dirty="0" smtClean="0">
              <a:sym typeface="Wingdings" pitchFamily="2" charset="2"/>
            </a:endParaRPr>
          </a:p>
        </p:txBody>
      </p:sp>
      <p:sp>
        <p:nvSpPr>
          <p:cNvPr id="89091" name="Rectangle 3"/>
          <p:cNvSpPr>
            <a:spLocks noChangeArrowheads="1"/>
          </p:cNvSpPr>
          <p:nvPr/>
        </p:nvSpPr>
        <p:spPr bwMode="auto">
          <a:xfrm>
            <a:off x="451143" y="333022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(JAD - </a:t>
            </a:r>
            <a:r>
              <a:rPr lang="pt-BR" sz="3200" b="1" dirty="0">
                <a:latin typeface="Arial" pitchFamily="34" charset="0"/>
                <a:sym typeface="Wingdings" pitchFamily="2" charset="2"/>
              </a:rPr>
              <a:t>Princípios</a:t>
            </a:r>
            <a:r>
              <a:rPr lang="pt-BR" sz="3200" b="1" dirty="0">
                <a:latin typeface="Arial" pitchFamily="34" charset="0"/>
              </a:rPr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1556754"/>
            <a:ext cx="8153400" cy="4751523"/>
          </a:xfrm>
          <a:noFill/>
        </p:spPr>
        <p:txBody>
          <a:bodyPr lIns="86362" tIns="42424" rIns="86362" bIns="42424"/>
          <a:lstStyle/>
          <a:p>
            <a:pPr marL="535480" indent="-535480"/>
            <a:r>
              <a:rPr lang="pt-BR" b="1" dirty="0" smtClean="0">
                <a:sym typeface="Wingdings" pitchFamily="2" charset="2"/>
              </a:rPr>
              <a:t>A reunião é mais produtiva quando liderada por um facilitador que é um servidor neutro do grupo, portanto:</a:t>
            </a:r>
          </a:p>
          <a:p>
            <a:pPr lvl="1"/>
            <a:r>
              <a:rPr lang="pt-BR" sz="2400" dirty="0" smtClean="0">
                <a:sym typeface="Wingdings" pitchFamily="2" charset="2"/>
              </a:rPr>
              <a:t>Não avalia nem contribui com idéias.</a:t>
            </a:r>
          </a:p>
          <a:p>
            <a:pPr lvl="1"/>
            <a:r>
              <a:rPr lang="pt-BR" sz="2400" dirty="0" smtClean="0">
                <a:sym typeface="Wingdings" pitchFamily="2" charset="2"/>
              </a:rPr>
              <a:t>Ajuda o grupo a focalizar suas energias em uma tarefa.</a:t>
            </a:r>
          </a:p>
          <a:p>
            <a:pPr lvl="1"/>
            <a:r>
              <a:rPr lang="pt-BR" sz="2400" dirty="0" smtClean="0">
                <a:sym typeface="Wingdings" pitchFamily="2" charset="2"/>
              </a:rPr>
              <a:t>Sugere métodos e procedimentos sobre a sessão.</a:t>
            </a:r>
          </a:p>
          <a:p>
            <a:pPr lvl="1"/>
            <a:r>
              <a:rPr lang="pt-BR" sz="2400" dirty="0" smtClean="0">
                <a:sym typeface="Wingdings" pitchFamily="2" charset="2"/>
              </a:rPr>
              <a:t>Protege todos os membros do grupo do ataque.</a:t>
            </a:r>
          </a:p>
          <a:p>
            <a:pPr lvl="1"/>
            <a:r>
              <a:rPr lang="pt-BR" sz="2400" dirty="0" smtClean="0">
                <a:sym typeface="Wingdings" pitchFamily="2" charset="2"/>
              </a:rPr>
              <a:t>Certifica-se de que todos tenham oportunidade de participar.</a:t>
            </a:r>
          </a:p>
        </p:txBody>
      </p:sp>
      <p:sp>
        <p:nvSpPr>
          <p:cNvPr id="90115" name="Rectangle 3"/>
          <p:cNvSpPr>
            <a:spLocks noChangeArrowheads="1"/>
          </p:cNvSpPr>
          <p:nvPr/>
        </p:nvSpPr>
        <p:spPr bwMode="auto">
          <a:xfrm>
            <a:off x="451143" y="333022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(JAD - Dicas)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1556754"/>
            <a:ext cx="8153400" cy="4751523"/>
          </a:xfrm>
          <a:noFill/>
        </p:spPr>
        <p:txBody>
          <a:bodyPr lIns="86362" tIns="42424" rIns="86362" bIns="42424">
            <a:normAutofit fontScale="92500"/>
          </a:bodyPr>
          <a:lstStyle/>
          <a:p>
            <a:pPr marL="535480" indent="-535480"/>
            <a:r>
              <a:rPr lang="pt-BR" b="1" dirty="0" smtClean="0">
                <a:sym typeface="Wingdings" pitchFamily="2" charset="2"/>
              </a:rPr>
              <a:t>Sessão Estratégica</a:t>
            </a:r>
            <a:r>
              <a:rPr lang="pt-BR" dirty="0" smtClean="0">
                <a:sym typeface="Wingdings" pitchFamily="2" charset="2"/>
              </a:rPr>
              <a:t> 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Discutir o âmbito, objetivo e recurso do projeto, bem como questões de política e de mudança organizacional </a:t>
            </a:r>
          </a:p>
          <a:p>
            <a:pPr marL="535480" indent="-535480"/>
            <a:r>
              <a:rPr lang="pt-BR" b="1" dirty="0" smtClean="0">
                <a:sym typeface="Wingdings" pitchFamily="2" charset="2"/>
              </a:rPr>
              <a:t>Sessão de Dados e Processos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Construir ou aperfeiçoar os diagramas de fluxo e modelo de dados, definir a lógica da política empresarial </a:t>
            </a:r>
          </a:p>
          <a:p>
            <a:pPr marL="535480" indent="-535480"/>
            <a:r>
              <a:rPr lang="pt-BR" b="1" dirty="0" smtClean="0">
                <a:sym typeface="Wingdings" pitchFamily="2" charset="2"/>
              </a:rPr>
              <a:t>Sessão de Telas e Relatórios</a:t>
            </a:r>
            <a:r>
              <a:rPr lang="pt-BR" dirty="0" smtClean="0">
                <a:sym typeface="Wingdings" pitchFamily="2" charset="2"/>
              </a:rPr>
              <a:t> 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Definir os diálogos interativos e os layouts de entradas e saídas constantes no DFD do sistema e utilizando os dados integrantes no modelo de dados </a:t>
            </a:r>
          </a:p>
          <a:p>
            <a:pPr marL="535480" indent="-535480"/>
            <a:endParaRPr lang="pt-BR" dirty="0" smtClean="0">
              <a:sym typeface="Wingdings" pitchFamily="2" charset="2"/>
            </a:endParaRPr>
          </a:p>
        </p:txBody>
      </p:sp>
      <p:sp>
        <p:nvSpPr>
          <p:cNvPr id="91139" name="Rectangle 3"/>
          <p:cNvSpPr>
            <a:spLocks noChangeArrowheads="1"/>
          </p:cNvSpPr>
          <p:nvPr/>
        </p:nvSpPr>
        <p:spPr bwMode="auto">
          <a:xfrm>
            <a:off x="451143" y="333022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(JAD - </a:t>
            </a:r>
            <a:r>
              <a:rPr lang="pt-BR" sz="3200" b="1" dirty="0">
                <a:latin typeface="Arial" pitchFamily="34" charset="0"/>
                <a:sym typeface="Wingdings" pitchFamily="2" charset="2"/>
              </a:rPr>
              <a:t>Tipo de sessão de trabalho</a:t>
            </a:r>
            <a:r>
              <a:rPr lang="pt-BR" sz="3200" b="1" dirty="0">
                <a:latin typeface="Arial" pitchFamily="34" charset="0"/>
              </a:rPr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luxograma: Dados 8"/>
          <p:cNvSpPr/>
          <p:nvPr/>
        </p:nvSpPr>
        <p:spPr>
          <a:xfrm>
            <a:off x="7772400" y="4114800"/>
            <a:ext cx="1143000" cy="1143000"/>
          </a:xfrm>
          <a:prstGeom prst="flowChartInputOutpu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Engenharia</a:t>
            </a:r>
            <a:r>
              <a:rPr lang="en-US" dirty="0" smtClean="0"/>
              <a:t> de </a:t>
            </a:r>
            <a:r>
              <a:rPr lang="en-US" dirty="0" err="1" smtClean="0"/>
              <a:t>Requisitos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381000" y="1524000"/>
            <a:ext cx="8153400" cy="4495800"/>
          </a:xfrm>
        </p:spPr>
        <p:txBody>
          <a:bodyPr>
            <a:normAutofit/>
          </a:bodyPr>
          <a:lstStyle/>
          <a:p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é </a:t>
            </a:r>
            <a:r>
              <a:rPr lang="en-US" dirty="0" err="1" smtClean="0"/>
              <a:t>importante</a:t>
            </a:r>
            <a:r>
              <a:rPr lang="en-US" dirty="0" smtClean="0"/>
              <a:t>?</a:t>
            </a:r>
          </a:p>
          <a:p>
            <a:r>
              <a:rPr lang="en-US" dirty="0" err="1" smtClean="0"/>
              <a:t>Quais</a:t>
            </a:r>
            <a:r>
              <a:rPr lang="en-US" dirty="0" smtClean="0"/>
              <a:t> </a:t>
            </a:r>
            <a:r>
              <a:rPr lang="en-US" dirty="0" err="1" smtClean="0"/>
              <a:t>são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passos</a:t>
            </a:r>
            <a:r>
              <a:rPr lang="en-US" dirty="0" smtClean="0"/>
              <a:t>?</a:t>
            </a:r>
          </a:p>
          <a:p>
            <a:r>
              <a:rPr lang="en-US" dirty="0" err="1" smtClean="0"/>
              <a:t>Qual</a:t>
            </a:r>
            <a:r>
              <a:rPr lang="en-US" dirty="0" smtClean="0"/>
              <a:t> o </a:t>
            </a:r>
            <a:r>
              <a:rPr lang="en-US" dirty="0" err="1" smtClean="0"/>
              <a:t>produto</a:t>
            </a:r>
            <a:r>
              <a:rPr lang="en-US" dirty="0" smtClean="0"/>
              <a:t> do </a:t>
            </a:r>
            <a:r>
              <a:rPr lang="en-US" dirty="0" err="1" smtClean="0"/>
              <a:t>trabalho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graphicFrame>
        <p:nvGraphicFramePr>
          <p:cNvPr id="4" name="Diagrama 3"/>
          <p:cNvGraphicFramePr/>
          <p:nvPr/>
        </p:nvGraphicFramePr>
        <p:xfrm>
          <a:off x="1524000" y="25908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aixaDeTexto 4"/>
          <p:cNvSpPr txBox="1"/>
          <p:nvPr/>
        </p:nvSpPr>
        <p:spPr>
          <a:xfrm>
            <a:off x="1676400" y="55626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err="1" smtClean="0"/>
              <a:t>Escopo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err="1" smtClean="0"/>
              <a:t>Problema</a:t>
            </a:r>
            <a:endParaRPr lang="en-US" dirty="0"/>
          </a:p>
        </p:txBody>
      </p:sp>
      <p:sp>
        <p:nvSpPr>
          <p:cNvPr id="6" name="CaixaDeTexto 5"/>
          <p:cNvSpPr txBox="1"/>
          <p:nvPr/>
        </p:nvSpPr>
        <p:spPr>
          <a:xfrm>
            <a:off x="3733800" y="55626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err="1" smtClean="0"/>
              <a:t>Definição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err="1" smtClean="0"/>
              <a:t>Prioridades</a:t>
            </a:r>
            <a:endParaRPr lang="en-US" dirty="0"/>
          </a:p>
        </p:txBody>
      </p:sp>
      <p:sp>
        <p:nvSpPr>
          <p:cNvPr id="7" name="CaixaDeTexto 6"/>
          <p:cNvSpPr txBox="1"/>
          <p:nvPr/>
        </p:nvSpPr>
        <p:spPr>
          <a:xfrm>
            <a:off x="5791200" y="55626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err="1" smtClean="0"/>
              <a:t>Refinamento</a:t>
            </a:r>
            <a:endParaRPr lang="en-US" dirty="0"/>
          </a:p>
        </p:txBody>
      </p:sp>
      <p:cxnSp>
        <p:nvCxnSpPr>
          <p:cNvPr id="11" name="Conector reto 10"/>
          <p:cNvCxnSpPr/>
          <p:nvPr/>
        </p:nvCxnSpPr>
        <p:spPr>
          <a:xfrm>
            <a:off x="8153400" y="4419600"/>
            <a:ext cx="457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to 12"/>
          <p:cNvCxnSpPr/>
          <p:nvPr/>
        </p:nvCxnSpPr>
        <p:spPr>
          <a:xfrm>
            <a:off x="8077200" y="4572000"/>
            <a:ext cx="457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to 13"/>
          <p:cNvCxnSpPr/>
          <p:nvPr/>
        </p:nvCxnSpPr>
        <p:spPr>
          <a:xfrm>
            <a:off x="8077200" y="4724400"/>
            <a:ext cx="457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to 14"/>
          <p:cNvCxnSpPr/>
          <p:nvPr/>
        </p:nvCxnSpPr>
        <p:spPr>
          <a:xfrm>
            <a:off x="8001000" y="4876800"/>
            <a:ext cx="457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to 15"/>
          <p:cNvCxnSpPr/>
          <p:nvPr/>
        </p:nvCxnSpPr>
        <p:spPr>
          <a:xfrm>
            <a:off x="8001000" y="5029200"/>
            <a:ext cx="457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1556754"/>
            <a:ext cx="8153400" cy="4751523"/>
          </a:xfrm>
          <a:noFill/>
        </p:spPr>
        <p:txBody>
          <a:bodyPr lIns="86362" tIns="42424" rIns="86362" bIns="42424"/>
          <a:lstStyle/>
          <a:p>
            <a:pPr marL="535480" indent="-535480"/>
            <a:r>
              <a:rPr lang="pt-BR" sz="2800" b="1" dirty="0" smtClean="0">
                <a:sym typeface="Wingdings" pitchFamily="2" charset="2"/>
              </a:rPr>
              <a:t>Líder da sessão – </a:t>
            </a:r>
            <a:r>
              <a:rPr lang="pt-BR" sz="2800" dirty="0" smtClean="0">
                <a:sym typeface="Wingdings" pitchFamily="2" charset="2"/>
              </a:rPr>
              <a:t>facilitador das reuniões.</a:t>
            </a:r>
          </a:p>
          <a:p>
            <a:pPr marL="535480" indent="-535480"/>
            <a:endParaRPr lang="pt-BR" sz="2800" dirty="0" smtClean="0">
              <a:sym typeface="Wingdings" pitchFamily="2" charset="2"/>
            </a:endParaRPr>
          </a:p>
          <a:p>
            <a:pPr marL="535480" indent="-535480"/>
            <a:r>
              <a:rPr lang="pt-BR" sz="2800" b="1" dirty="0" smtClean="0">
                <a:sym typeface="Wingdings" pitchFamily="2" charset="2"/>
              </a:rPr>
              <a:t>Engenheiro de requisitos – </a:t>
            </a:r>
            <a:r>
              <a:rPr lang="pt-BR" sz="2800" dirty="0" smtClean="0">
                <a:sym typeface="Wingdings" pitchFamily="2" charset="2"/>
              </a:rPr>
              <a:t>responsável pela documentação das sessões JAD.</a:t>
            </a:r>
          </a:p>
          <a:p>
            <a:pPr marL="535480" indent="-535480"/>
            <a:endParaRPr lang="pt-BR" sz="2800" dirty="0" smtClean="0">
              <a:sym typeface="Wingdings" pitchFamily="2" charset="2"/>
            </a:endParaRPr>
          </a:p>
          <a:p>
            <a:pPr marL="535480" indent="-535480"/>
            <a:r>
              <a:rPr lang="pt-BR" sz="2800" b="1" dirty="0" smtClean="0">
                <a:sym typeface="Wingdings" pitchFamily="2" charset="2"/>
              </a:rPr>
              <a:t>Executor – </a:t>
            </a:r>
            <a:r>
              <a:rPr lang="pt-BR" sz="2800" dirty="0" smtClean="0">
                <a:sym typeface="Wingdings" pitchFamily="2" charset="2"/>
              </a:rPr>
              <a:t>responsável pelo produto e tomar decisão executivas.</a:t>
            </a:r>
          </a:p>
          <a:p>
            <a:pPr marL="535480" indent="-535480"/>
            <a:endParaRPr lang="pt-BR" sz="2800" dirty="0" smtClean="0">
              <a:sym typeface="Wingdings" pitchFamily="2" charset="2"/>
            </a:endParaRPr>
          </a:p>
          <a:p>
            <a:pPr marL="535480" indent="-535480">
              <a:buNone/>
            </a:pPr>
            <a:endParaRPr lang="pt-BR" sz="2800" dirty="0" smtClean="0">
              <a:sym typeface="Wingdings" pitchFamily="2" charset="2"/>
            </a:endParaRPr>
          </a:p>
        </p:txBody>
      </p:sp>
      <p:sp>
        <p:nvSpPr>
          <p:cNvPr id="92163" name="Rectangle 3"/>
          <p:cNvSpPr>
            <a:spLocks noChangeArrowheads="1"/>
          </p:cNvSpPr>
          <p:nvPr/>
        </p:nvSpPr>
        <p:spPr bwMode="auto">
          <a:xfrm>
            <a:off x="451143" y="333022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(JAD – </a:t>
            </a:r>
            <a:r>
              <a:rPr lang="pt-BR" sz="3200" b="1" dirty="0">
                <a:latin typeface="Arial" pitchFamily="34" charset="0"/>
                <a:sym typeface="Wingdings" pitchFamily="2" charset="2"/>
              </a:rPr>
              <a:t>Componentes)</a:t>
            </a:r>
            <a:endParaRPr lang="pt-BR" sz="3200" b="1" dirty="0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1556754"/>
            <a:ext cx="8153400" cy="4751523"/>
          </a:xfrm>
          <a:noFill/>
        </p:spPr>
        <p:txBody>
          <a:bodyPr lIns="86362" tIns="42424" rIns="86362" bIns="42424"/>
          <a:lstStyle/>
          <a:p>
            <a:pPr marL="535480" indent="-535480"/>
            <a:r>
              <a:rPr lang="pt-BR" b="1" dirty="0" smtClean="0">
                <a:sym typeface="Wingdings" pitchFamily="2" charset="2"/>
              </a:rPr>
              <a:t>Representante dos usuários – </a:t>
            </a:r>
            <a:r>
              <a:rPr lang="pt-BR" dirty="0" smtClean="0">
                <a:sym typeface="Wingdings" pitchFamily="2" charset="2"/>
              </a:rPr>
              <a:t>pessoa que irá utilizar o produto.</a:t>
            </a:r>
          </a:p>
          <a:p>
            <a:pPr marL="535480" indent="-535480"/>
            <a:endParaRPr lang="pt-BR" dirty="0" smtClean="0">
              <a:sym typeface="Wingdings" pitchFamily="2" charset="2"/>
            </a:endParaRPr>
          </a:p>
          <a:p>
            <a:pPr marL="535480" indent="-535480"/>
            <a:r>
              <a:rPr lang="pt-BR" b="1" dirty="0" smtClean="0">
                <a:sym typeface="Wingdings" pitchFamily="2" charset="2"/>
              </a:rPr>
              <a:t>Representantes de produtos de software – </a:t>
            </a:r>
            <a:r>
              <a:rPr lang="pt-BR" dirty="0" smtClean="0">
                <a:sym typeface="Wingdings" pitchFamily="2" charset="2"/>
              </a:rPr>
              <a:t>pessoas familiarizadas com o produto de software.</a:t>
            </a:r>
          </a:p>
          <a:p>
            <a:pPr marL="535480" indent="-535480"/>
            <a:endParaRPr lang="pt-BR" dirty="0" smtClean="0">
              <a:sym typeface="Wingdings" pitchFamily="2" charset="2"/>
            </a:endParaRPr>
          </a:p>
          <a:p>
            <a:pPr marL="535480" indent="-535480"/>
            <a:r>
              <a:rPr lang="pt-BR" b="1" dirty="0" smtClean="0">
                <a:sym typeface="Wingdings" pitchFamily="2" charset="2"/>
              </a:rPr>
              <a:t>Especialista – </a:t>
            </a:r>
            <a:r>
              <a:rPr lang="pt-BR" dirty="0" smtClean="0">
                <a:sym typeface="Wingdings" pitchFamily="2" charset="2"/>
              </a:rPr>
              <a:t>fornecer informações detalhadas sobre um tópico específico.</a:t>
            </a:r>
          </a:p>
          <a:p>
            <a:pPr marL="535480" indent="-535480">
              <a:buNone/>
            </a:pPr>
            <a:endParaRPr lang="pt-BR" dirty="0" smtClean="0">
              <a:sym typeface="Wingdings" pitchFamily="2" charset="2"/>
            </a:endParaRPr>
          </a:p>
        </p:txBody>
      </p:sp>
      <p:sp>
        <p:nvSpPr>
          <p:cNvPr id="93187" name="Rectangle 3"/>
          <p:cNvSpPr>
            <a:spLocks noChangeArrowheads="1"/>
          </p:cNvSpPr>
          <p:nvPr/>
        </p:nvSpPr>
        <p:spPr bwMode="auto">
          <a:xfrm>
            <a:off x="451143" y="333022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(JAD – </a:t>
            </a:r>
            <a:r>
              <a:rPr lang="pt-BR" sz="3200" b="1" dirty="0">
                <a:latin typeface="Arial" pitchFamily="34" charset="0"/>
                <a:sym typeface="Wingdings" pitchFamily="2" charset="2"/>
              </a:rPr>
              <a:t>Componentes)</a:t>
            </a:r>
            <a:endParaRPr lang="pt-BR" sz="3200" b="1" dirty="0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1143" y="1600200"/>
            <a:ext cx="8340552" cy="4648200"/>
          </a:xfrm>
          <a:noFill/>
        </p:spPr>
        <p:txBody>
          <a:bodyPr lIns="86362" tIns="42424" rIns="86362" bIns="42424">
            <a:normAutofit fontScale="85000" lnSpcReduction="10000"/>
          </a:bodyPr>
          <a:lstStyle/>
          <a:p>
            <a:pPr marL="535480" indent="-535480"/>
            <a:r>
              <a:rPr lang="pt-BR" b="1" dirty="0" smtClean="0">
                <a:solidFill>
                  <a:schemeClr val="accent1"/>
                </a:solidFill>
                <a:sym typeface="Wingdings" pitchFamily="2" charset="2"/>
              </a:rPr>
              <a:t>Antes da sessão de trabalho: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Aprender tanto quanto o permitem os matérias disponíveis a respeito da área empresarial e do projeto.</a:t>
            </a:r>
          </a:p>
          <a:p>
            <a:pPr lvl="1"/>
            <a:endParaRPr lang="pt-BR" dirty="0" smtClean="0">
              <a:sym typeface="Wingdings" pitchFamily="2" charset="2"/>
            </a:endParaRPr>
          </a:p>
          <a:p>
            <a:pPr lvl="1"/>
            <a:r>
              <a:rPr lang="pt-BR" dirty="0" smtClean="0">
                <a:sym typeface="Wingdings" pitchFamily="2" charset="2"/>
              </a:rPr>
              <a:t>Entrevistar sucintamente cada participante designado, procurando identificar o ponto de vista quanto aos problemas que o sistema proposto deve resolver, os benefícios que o sistema deve fornecer e possíveis áreas de conflito. </a:t>
            </a:r>
          </a:p>
          <a:p>
            <a:pPr lvl="1">
              <a:buFontTx/>
              <a:buNone/>
            </a:pPr>
            <a:endParaRPr lang="pt-BR" dirty="0" smtClean="0">
              <a:sym typeface="Wingdings" pitchFamily="2" charset="2"/>
            </a:endParaRPr>
          </a:p>
          <a:p>
            <a:pPr lvl="1"/>
            <a:r>
              <a:rPr lang="pt-BR" dirty="0" smtClean="0">
                <a:sym typeface="Wingdings" pitchFamily="2" charset="2"/>
              </a:rPr>
              <a:t>Quando uma pessoa não tiver participado de uma sessão anterior, deve ser atualizado com relação a situação do projeto.</a:t>
            </a:r>
          </a:p>
          <a:p>
            <a:pPr lvl="1"/>
            <a:endParaRPr lang="pt-BR" dirty="0" smtClean="0">
              <a:sym typeface="Wingdings" pitchFamily="2" charset="2"/>
            </a:endParaRPr>
          </a:p>
          <a:p>
            <a:pPr lvl="1"/>
            <a:r>
              <a:rPr lang="pt-BR" dirty="0" smtClean="0">
                <a:sym typeface="Wingdings" pitchFamily="2" charset="2"/>
              </a:rPr>
              <a:t>Elabore uma agenda detalhada para a sessão de trabalho.</a:t>
            </a:r>
          </a:p>
        </p:txBody>
      </p:sp>
      <p:sp>
        <p:nvSpPr>
          <p:cNvPr id="94211" name="Rectangle 3"/>
          <p:cNvSpPr>
            <a:spLocks noChangeArrowheads="1"/>
          </p:cNvSpPr>
          <p:nvPr/>
        </p:nvSpPr>
        <p:spPr bwMode="auto">
          <a:xfrm>
            <a:off x="451143" y="425439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(JAD - </a:t>
            </a:r>
            <a:r>
              <a:rPr lang="pt-BR" sz="3200" b="1" dirty="0">
                <a:latin typeface="Arial" pitchFamily="34" charset="0"/>
                <a:sym typeface="Wingdings" pitchFamily="2" charset="2"/>
              </a:rPr>
              <a:t>Etapas </a:t>
            </a:r>
            <a:r>
              <a:rPr lang="pt-BR" sz="3200" b="1" dirty="0">
                <a:latin typeface="Arial" pitchFamily="34" charset="0"/>
              </a:rPr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8153400" cy="4636374"/>
          </a:xfrm>
          <a:noFill/>
        </p:spPr>
        <p:txBody>
          <a:bodyPr lIns="86362" tIns="42424" rIns="86362" bIns="42424">
            <a:normAutofit fontScale="92500" lnSpcReduction="20000"/>
          </a:bodyPr>
          <a:lstStyle/>
          <a:p>
            <a:pPr marL="535480" indent="-535480">
              <a:lnSpc>
                <a:spcPct val="80000"/>
              </a:lnSpc>
            </a:pPr>
            <a:r>
              <a:rPr lang="pt-BR" b="1" dirty="0" smtClean="0">
                <a:solidFill>
                  <a:schemeClr val="accent1"/>
                </a:solidFill>
                <a:sym typeface="Wingdings" pitchFamily="2" charset="2"/>
              </a:rPr>
              <a:t>Durante a sessão de trabalho:</a:t>
            </a:r>
          </a:p>
          <a:p>
            <a:pPr lvl="1">
              <a:lnSpc>
                <a:spcPct val="80000"/>
              </a:lnSpc>
            </a:pPr>
            <a:endParaRPr lang="pt-BR" b="1" dirty="0" smtClean="0">
              <a:solidFill>
                <a:schemeClr val="accent1"/>
              </a:solidFill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pt-BR" dirty="0" smtClean="0">
                <a:sym typeface="Wingdings" pitchFamily="2" charset="2"/>
              </a:rPr>
              <a:t>Rever a situação do projeto.</a:t>
            </a:r>
          </a:p>
          <a:p>
            <a:pPr lvl="1">
              <a:lnSpc>
                <a:spcPct val="80000"/>
              </a:lnSpc>
            </a:pPr>
            <a:endParaRPr lang="pt-BR" dirty="0" smtClean="0"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pt-BR" dirty="0" smtClean="0">
                <a:sym typeface="Wingdings" pitchFamily="2" charset="2"/>
              </a:rPr>
              <a:t>Na 1ª sessão estratégica: Pedir ao patrocinador que declare as metas do projeto e defina qualquer questão política relevante.</a:t>
            </a:r>
          </a:p>
          <a:p>
            <a:pPr lvl="1">
              <a:lnSpc>
                <a:spcPct val="80000"/>
              </a:lnSpc>
            </a:pPr>
            <a:endParaRPr lang="pt-BR" dirty="0" smtClean="0"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pt-BR" dirty="0" smtClean="0">
                <a:sym typeface="Wingdings" pitchFamily="2" charset="2"/>
              </a:rPr>
              <a:t>Pedir ao gerente do projeto que comente as questões tecnológicas envolvidas na situações.</a:t>
            </a:r>
          </a:p>
          <a:p>
            <a:pPr lvl="1">
              <a:lnSpc>
                <a:spcPct val="80000"/>
              </a:lnSpc>
            </a:pPr>
            <a:endParaRPr lang="pt-BR" dirty="0" smtClean="0"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pt-BR" dirty="0" smtClean="0">
                <a:sym typeface="Wingdings" pitchFamily="2" charset="2"/>
              </a:rPr>
              <a:t>Rever as regras básicas para andamento da sessão, permitindo que o grupo as modifique, se quiser.</a:t>
            </a:r>
          </a:p>
          <a:p>
            <a:pPr lvl="1">
              <a:lnSpc>
                <a:spcPct val="80000"/>
              </a:lnSpc>
            </a:pPr>
            <a:endParaRPr lang="pt-BR" dirty="0" smtClean="0"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pt-BR" dirty="0" smtClean="0">
                <a:sym typeface="Wingdings" pitchFamily="2" charset="2"/>
              </a:rPr>
              <a:t>Rever a agenda e agir para que se alcance um consenso sobre ela.</a:t>
            </a:r>
          </a:p>
        </p:txBody>
      </p:sp>
      <p:sp>
        <p:nvSpPr>
          <p:cNvPr id="95235" name="Rectangle 3"/>
          <p:cNvSpPr>
            <a:spLocks noChangeArrowheads="1"/>
          </p:cNvSpPr>
          <p:nvPr/>
        </p:nvSpPr>
        <p:spPr bwMode="auto">
          <a:xfrm>
            <a:off x="451143" y="497141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 (JAD - </a:t>
            </a:r>
            <a:r>
              <a:rPr lang="pt-BR" sz="3200" b="1" dirty="0">
                <a:latin typeface="Arial" pitchFamily="34" charset="0"/>
                <a:sym typeface="Wingdings" pitchFamily="2" charset="2"/>
              </a:rPr>
              <a:t>Etapas </a:t>
            </a:r>
            <a:r>
              <a:rPr lang="pt-BR" sz="3200" b="1" dirty="0">
                <a:latin typeface="Arial" pitchFamily="34" charset="0"/>
              </a:rPr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8153400" cy="4480504"/>
          </a:xfrm>
          <a:noFill/>
        </p:spPr>
        <p:txBody>
          <a:bodyPr lIns="86362" tIns="42424" rIns="86362" bIns="42424">
            <a:normAutofit lnSpcReduction="10000"/>
          </a:bodyPr>
          <a:lstStyle/>
          <a:p>
            <a:pPr marL="535480" indent="-535480">
              <a:lnSpc>
                <a:spcPct val="80000"/>
              </a:lnSpc>
            </a:pPr>
            <a:r>
              <a:rPr lang="pt-BR" b="1" dirty="0" smtClean="0">
                <a:solidFill>
                  <a:schemeClr val="accent1"/>
                </a:solidFill>
                <a:sym typeface="Wingdings" pitchFamily="2" charset="2"/>
              </a:rPr>
              <a:t>Durante a sessão de trabalho (</a:t>
            </a:r>
            <a:r>
              <a:rPr lang="pt-BR" b="1" dirty="0" err="1" smtClean="0">
                <a:solidFill>
                  <a:schemeClr val="accent1"/>
                </a:solidFill>
                <a:sym typeface="Wingdings" pitchFamily="2" charset="2"/>
              </a:rPr>
              <a:t>cont</a:t>
            </a:r>
            <a:r>
              <a:rPr lang="pt-BR" b="1" dirty="0" smtClean="0">
                <a:solidFill>
                  <a:schemeClr val="accent1"/>
                </a:solidFill>
                <a:sym typeface="Wingdings" pitchFamily="2" charset="2"/>
              </a:rPr>
              <a:t>):</a:t>
            </a:r>
          </a:p>
          <a:p>
            <a:pPr lvl="1">
              <a:lnSpc>
                <a:spcPct val="80000"/>
              </a:lnSpc>
            </a:pPr>
            <a:endParaRPr lang="pt-BR" sz="2400" b="1" dirty="0" smtClean="0">
              <a:solidFill>
                <a:schemeClr val="accent1"/>
              </a:solidFill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pt-BR" sz="1800" dirty="0" smtClean="0">
                <a:sym typeface="Wingdings" pitchFamily="2" charset="2"/>
              </a:rPr>
              <a:t>Facilitar a discussão de cada ponto da agenda.</a:t>
            </a:r>
          </a:p>
          <a:p>
            <a:pPr lvl="1">
              <a:lnSpc>
                <a:spcPct val="80000"/>
              </a:lnSpc>
            </a:pPr>
            <a:endParaRPr lang="pt-BR" sz="1800" dirty="0" smtClean="0"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pt-BR" sz="1800" dirty="0" smtClean="0">
                <a:sym typeface="Wingdings" pitchFamily="2" charset="2"/>
              </a:rPr>
              <a:t>Estimular os membros mais retraídos do grupo a se envolverem (você concorda com o que foi dito?)</a:t>
            </a:r>
          </a:p>
          <a:p>
            <a:pPr lvl="1">
              <a:lnSpc>
                <a:spcPct val="80000"/>
              </a:lnSpc>
            </a:pPr>
            <a:endParaRPr lang="pt-BR" sz="1800" dirty="0" smtClean="0"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pt-BR" sz="1800" dirty="0" smtClean="0">
                <a:sym typeface="Wingdings" pitchFamily="2" charset="2"/>
              </a:rPr>
              <a:t>Ajudar os membros muito falantes a serem sucintos ( percebi você dizendo...  está correto?)</a:t>
            </a:r>
          </a:p>
          <a:p>
            <a:pPr lvl="1">
              <a:lnSpc>
                <a:spcPct val="80000"/>
              </a:lnSpc>
            </a:pPr>
            <a:endParaRPr lang="pt-BR" sz="1800" dirty="0" smtClean="0"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pt-BR" sz="1800" dirty="0" smtClean="0">
                <a:sym typeface="Wingdings" pitchFamily="2" charset="2"/>
              </a:rPr>
              <a:t>Mediar conflitos para atingir um consenso ganho/ganho (todos podem conviver com isso?)</a:t>
            </a:r>
          </a:p>
          <a:p>
            <a:pPr lvl="1">
              <a:lnSpc>
                <a:spcPct val="80000"/>
              </a:lnSpc>
            </a:pPr>
            <a:endParaRPr lang="pt-BR" sz="1800" dirty="0" smtClean="0"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pt-BR" sz="1800" dirty="0" smtClean="0">
                <a:sym typeface="Wingdings" pitchFamily="2" charset="2"/>
              </a:rPr>
              <a:t>Registrar a questão não resolvida para buscar uma solução após a sessão.</a:t>
            </a:r>
          </a:p>
          <a:p>
            <a:pPr lvl="1">
              <a:lnSpc>
                <a:spcPct val="80000"/>
              </a:lnSpc>
            </a:pPr>
            <a:endParaRPr lang="pt-BR" sz="1800" dirty="0" smtClean="0"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pt-BR" sz="1800" dirty="0" smtClean="0">
                <a:sym typeface="Wingdings" pitchFamily="2" charset="2"/>
              </a:rPr>
              <a:t>Manter registro do ocorrido/discutido .</a:t>
            </a:r>
          </a:p>
        </p:txBody>
      </p:sp>
      <p:sp>
        <p:nvSpPr>
          <p:cNvPr id="96259" name="Rectangle 3"/>
          <p:cNvSpPr>
            <a:spLocks noChangeArrowheads="1"/>
          </p:cNvSpPr>
          <p:nvPr/>
        </p:nvSpPr>
        <p:spPr bwMode="auto">
          <a:xfrm>
            <a:off x="451143" y="497141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 (JAD - </a:t>
            </a:r>
            <a:r>
              <a:rPr lang="pt-BR" sz="3200" b="1" dirty="0">
                <a:latin typeface="Arial" pitchFamily="34" charset="0"/>
                <a:sym typeface="Wingdings" pitchFamily="2" charset="2"/>
              </a:rPr>
              <a:t>Etapas </a:t>
            </a:r>
            <a:r>
              <a:rPr lang="pt-BR" sz="3200" b="1" dirty="0">
                <a:latin typeface="Arial" pitchFamily="34" charset="0"/>
              </a:rPr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77200" cy="4708077"/>
          </a:xfrm>
          <a:noFill/>
        </p:spPr>
        <p:txBody>
          <a:bodyPr lIns="86362" tIns="42424" rIns="86362" bIns="42424">
            <a:noAutofit/>
          </a:bodyPr>
          <a:lstStyle/>
          <a:p>
            <a:pPr marL="535480" indent="-535480">
              <a:lnSpc>
                <a:spcPct val="80000"/>
              </a:lnSpc>
            </a:pPr>
            <a:r>
              <a:rPr lang="pt-BR" sz="2400" b="1" dirty="0" smtClean="0">
                <a:solidFill>
                  <a:schemeClr val="accent1"/>
                </a:solidFill>
                <a:sym typeface="Wingdings" pitchFamily="2" charset="2"/>
              </a:rPr>
              <a:t>Definir requisitos de alto nível. </a:t>
            </a:r>
            <a:endParaRPr lang="pt-BR" sz="2400" dirty="0" smtClean="0"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pt-BR" sz="2400" b="1" dirty="0" smtClean="0">
                <a:solidFill>
                  <a:schemeClr val="accent1"/>
                </a:solidFill>
                <a:sym typeface="Wingdings" pitchFamily="2" charset="2"/>
              </a:rPr>
              <a:t>Objetivos:</a:t>
            </a:r>
            <a:r>
              <a:rPr lang="pt-BR" sz="2400" dirty="0" smtClean="0">
                <a:sym typeface="Wingdings" pitchFamily="2" charset="2"/>
              </a:rPr>
              <a:t> finalidade da construção desse produto</a:t>
            </a:r>
          </a:p>
          <a:p>
            <a:pPr lvl="1">
              <a:lnSpc>
                <a:spcPct val="80000"/>
              </a:lnSpc>
            </a:pPr>
            <a:endParaRPr lang="pt-BR" sz="2400" b="1" dirty="0" smtClean="0">
              <a:solidFill>
                <a:schemeClr val="accent1"/>
              </a:solidFill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pt-BR" sz="2400" b="1" dirty="0" smtClean="0">
                <a:solidFill>
                  <a:schemeClr val="accent1"/>
                </a:solidFill>
                <a:sym typeface="Wingdings" pitchFamily="2" charset="2"/>
              </a:rPr>
              <a:t>Benefícios esperados:</a:t>
            </a:r>
            <a:r>
              <a:rPr lang="pt-BR" sz="2400" dirty="0" smtClean="0">
                <a:sym typeface="Wingdings" pitchFamily="2" charset="2"/>
              </a:rPr>
              <a:t> quantificáveis ou não, tangíveis ou intangíveis</a:t>
            </a:r>
          </a:p>
          <a:p>
            <a:pPr lvl="1">
              <a:lnSpc>
                <a:spcPct val="80000"/>
              </a:lnSpc>
            </a:pPr>
            <a:endParaRPr lang="pt-BR" sz="2400" b="1" dirty="0" smtClean="0">
              <a:solidFill>
                <a:schemeClr val="accent1"/>
              </a:solidFill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pt-BR" sz="2400" b="1" dirty="0" smtClean="0">
                <a:solidFill>
                  <a:schemeClr val="accent1"/>
                </a:solidFill>
                <a:sym typeface="Wingdings" pitchFamily="2" charset="2"/>
              </a:rPr>
              <a:t>Estratégias e considerações futuras:</a:t>
            </a:r>
            <a:r>
              <a:rPr lang="pt-BR" sz="2400" dirty="0" smtClean="0">
                <a:sym typeface="Wingdings" pitchFamily="2" charset="2"/>
              </a:rPr>
              <a:t> como esse produto pode ajudar na organização, avanço estratégico ou competitivo?</a:t>
            </a:r>
          </a:p>
          <a:p>
            <a:pPr lvl="1">
              <a:lnSpc>
                <a:spcPct val="80000"/>
              </a:lnSpc>
            </a:pPr>
            <a:endParaRPr lang="pt-BR" sz="2400" b="1" dirty="0" smtClean="0">
              <a:solidFill>
                <a:schemeClr val="accent1"/>
              </a:solidFill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pt-BR" sz="2400" b="1" dirty="0" smtClean="0">
                <a:solidFill>
                  <a:schemeClr val="accent1"/>
                </a:solidFill>
                <a:sym typeface="Wingdings" pitchFamily="2" charset="2"/>
              </a:rPr>
              <a:t>Restrições e suposições:</a:t>
            </a:r>
            <a:r>
              <a:rPr lang="pt-BR" sz="2400" dirty="0" smtClean="0">
                <a:sym typeface="Wingdings" pitchFamily="2" charset="2"/>
              </a:rPr>
              <a:t> recursos, estrutura organizacional, padrões, leis?</a:t>
            </a:r>
          </a:p>
          <a:p>
            <a:pPr lvl="1">
              <a:lnSpc>
                <a:spcPct val="80000"/>
              </a:lnSpc>
            </a:pPr>
            <a:endParaRPr lang="pt-BR" sz="2400" b="1" dirty="0" smtClean="0">
              <a:solidFill>
                <a:schemeClr val="accent1"/>
              </a:solidFill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pt-BR" sz="2400" b="1" dirty="0" smtClean="0">
                <a:solidFill>
                  <a:schemeClr val="accent1"/>
                </a:solidFill>
                <a:sym typeface="Wingdings" pitchFamily="2" charset="2"/>
              </a:rPr>
              <a:t>Segurança, auditoria e controle:</a:t>
            </a:r>
            <a:r>
              <a:rPr lang="pt-BR" sz="2400" dirty="0" smtClean="0">
                <a:sym typeface="Wingdings" pitchFamily="2" charset="2"/>
              </a:rPr>
              <a:t> requisitos de segurança internos ou externos, auditorias ou controles?</a:t>
            </a:r>
          </a:p>
        </p:txBody>
      </p:sp>
      <p:sp>
        <p:nvSpPr>
          <p:cNvPr id="97283" name="Rectangle 3"/>
          <p:cNvSpPr>
            <a:spLocks noChangeArrowheads="1"/>
          </p:cNvSpPr>
          <p:nvPr/>
        </p:nvSpPr>
        <p:spPr bwMode="auto">
          <a:xfrm>
            <a:off x="451143" y="497141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 (JAD - </a:t>
            </a:r>
            <a:r>
              <a:rPr lang="pt-BR" sz="3200" b="1" dirty="0">
                <a:latin typeface="Arial" pitchFamily="34" charset="0"/>
                <a:sym typeface="Wingdings" pitchFamily="2" charset="2"/>
              </a:rPr>
              <a:t>Etapas </a:t>
            </a:r>
            <a:r>
              <a:rPr lang="pt-BR" sz="3200" b="1" dirty="0">
                <a:latin typeface="Arial" pitchFamily="34" charset="0"/>
              </a:rPr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2448" y="1556754"/>
            <a:ext cx="8340552" cy="4751523"/>
          </a:xfrm>
          <a:noFill/>
        </p:spPr>
        <p:txBody>
          <a:bodyPr lIns="86362" tIns="42424" rIns="86362" bIns="42424"/>
          <a:lstStyle/>
          <a:p>
            <a:pPr marL="535480" indent="-535480">
              <a:lnSpc>
                <a:spcPct val="80000"/>
              </a:lnSpc>
            </a:pPr>
            <a:r>
              <a:rPr lang="pt-BR" b="1" dirty="0" smtClean="0">
                <a:solidFill>
                  <a:schemeClr val="accent1"/>
                </a:solidFill>
                <a:sym typeface="Wingdings" pitchFamily="2" charset="2"/>
              </a:rPr>
              <a:t>Delimitar o escopo do sistema</a:t>
            </a:r>
          </a:p>
          <a:p>
            <a:pPr lvl="1">
              <a:lnSpc>
                <a:spcPct val="80000"/>
              </a:lnSpc>
            </a:pPr>
            <a:r>
              <a:rPr lang="pt-BR" sz="2400" dirty="0" smtClean="0">
                <a:sym typeface="Wingdings" pitchFamily="2" charset="2"/>
              </a:rPr>
              <a:t>quem realmente vai usar o produto;</a:t>
            </a:r>
          </a:p>
          <a:p>
            <a:pPr lvl="1">
              <a:lnSpc>
                <a:spcPct val="80000"/>
              </a:lnSpc>
            </a:pPr>
            <a:r>
              <a:rPr lang="pt-BR" sz="2400" dirty="0" smtClean="0">
                <a:sym typeface="Wingdings" pitchFamily="2" charset="2"/>
              </a:rPr>
              <a:t>quais as principais funções que o produto ajudará a executar;</a:t>
            </a:r>
          </a:p>
          <a:p>
            <a:pPr lvl="1">
              <a:lnSpc>
                <a:spcPct val="80000"/>
              </a:lnSpc>
            </a:pPr>
            <a:r>
              <a:rPr lang="pt-BR" sz="2400" dirty="0" smtClean="0">
                <a:sym typeface="Wingdings" pitchFamily="2" charset="2"/>
              </a:rPr>
              <a:t> funcionalidades que estão fora do escopo do sistema (delimitar o escopo).</a:t>
            </a:r>
          </a:p>
          <a:p>
            <a:pPr marL="535480" indent="-535480">
              <a:lnSpc>
                <a:spcPct val="80000"/>
              </a:lnSpc>
            </a:pPr>
            <a:endParaRPr lang="pt-BR" dirty="0" smtClean="0">
              <a:sym typeface="Wingdings" pitchFamily="2" charset="2"/>
            </a:endParaRPr>
          </a:p>
          <a:p>
            <a:pPr marL="535480" indent="-535480">
              <a:lnSpc>
                <a:spcPct val="80000"/>
              </a:lnSpc>
            </a:pPr>
            <a:r>
              <a:rPr lang="pt-BR" b="1" dirty="0" smtClean="0">
                <a:solidFill>
                  <a:schemeClr val="accent1"/>
                </a:solidFill>
                <a:sym typeface="Wingdings" pitchFamily="2" charset="2"/>
              </a:rPr>
              <a:t>Documentar questões e considerações:</a:t>
            </a:r>
            <a:r>
              <a:rPr lang="pt-BR" dirty="0" smtClean="0">
                <a:sym typeface="Wingdings" pitchFamily="2" charset="2"/>
              </a:rPr>
              <a:t> </a:t>
            </a:r>
          </a:p>
          <a:p>
            <a:pPr lvl="1">
              <a:lnSpc>
                <a:spcPct val="80000"/>
              </a:lnSpc>
            </a:pPr>
            <a:r>
              <a:rPr lang="pt-BR" sz="2400" dirty="0" smtClean="0">
                <a:sym typeface="Wingdings" pitchFamily="2" charset="2"/>
              </a:rPr>
              <a:t>Algumas afetam o processo JAD, outras não, mas podem afetar a maneira como o produto será construído ou utilizado.</a:t>
            </a:r>
          </a:p>
        </p:txBody>
      </p:sp>
      <p:sp>
        <p:nvSpPr>
          <p:cNvPr id="98307" name="Rectangle 3"/>
          <p:cNvSpPr>
            <a:spLocks noChangeArrowheads="1"/>
          </p:cNvSpPr>
          <p:nvPr/>
        </p:nvSpPr>
        <p:spPr bwMode="auto">
          <a:xfrm>
            <a:off x="451143" y="497141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 (JAD - </a:t>
            </a:r>
            <a:r>
              <a:rPr lang="pt-BR" sz="3200" b="1" dirty="0">
                <a:latin typeface="Arial" pitchFamily="34" charset="0"/>
                <a:sym typeface="Wingdings" pitchFamily="2" charset="2"/>
              </a:rPr>
              <a:t>Etapas </a:t>
            </a:r>
            <a:r>
              <a:rPr lang="pt-BR" sz="3200" b="1" dirty="0">
                <a:latin typeface="Arial" pitchFamily="34" charset="0"/>
              </a:rPr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2448" y="1556754"/>
            <a:ext cx="8340552" cy="4751523"/>
          </a:xfrm>
          <a:noFill/>
        </p:spPr>
        <p:txBody>
          <a:bodyPr lIns="86362" tIns="42424" rIns="86362" bIns="42424">
            <a:normAutofit/>
          </a:bodyPr>
          <a:lstStyle/>
          <a:p>
            <a:pPr marL="535480" indent="-535480">
              <a:lnSpc>
                <a:spcPct val="80000"/>
              </a:lnSpc>
            </a:pPr>
            <a:r>
              <a:rPr lang="pt-BR" sz="2400" b="1" dirty="0" smtClean="0">
                <a:solidFill>
                  <a:schemeClr val="accent1"/>
                </a:solidFill>
                <a:sym typeface="Wingdings" pitchFamily="2" charset="2"/>
              </a:rPr>
              <a:t>Concluir a fase de sessão:</a:t>
            </a:r>
            <a:r>
              <a:rPr lang="pt-BR" sz="2400" dirty="0" smtClean="0">
                <a:sym typeface="Wingdings" pitchFamily="2" charset="2"/>
              </a:rPr>
              <a:t> revisão da informação coletada e das decisões tomadas.</a:t>
            </a:r>
          </a:p>
          <a:p>
            <a:pPr marL="535480" indent="-535480">
              <a:lnSpc>
                <a:spcPct val="80000"/>
              </a:lnSpc>
              <a:buNone/>
            </a:pPr>
            <a:endParaRPr lang="pt-BR" sz="2400" dirty="0" smtClean="0"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pt-BR" sz="2400" dirty="0" smtClean="0">
                <a:sym typeface="Wingdings" pitchFamily="2" charset="2"/>
              </a:rPr>
              <a:t>cada participante tem a oportunidade de expressar preocupações sobre os requisitos remanescentes.</a:t>
            </a:r>
          </a:p>
          <a:p>
            <a:pPr lvl="1">
              <a:lnSpc>
                <a:spcPct val="80000"/>
              </a:lnSpc>
            </a:pPr>
            <a:endParaRPr lang="pt-BR" sz="2400" dirty="0" smtClean="0"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pt-BR" sz="2400" dirty="0" smtClean="0">
                <a:sym typeface="Wingdings" pitchFamily="2" charset="2"/>
              </a:rPr>
              <a:t>todos adquirem um senso de posse e de responsabilidade para com os requisitos documentados.</a:t>
            </a:r>
          </a:p>
          <a:p>
            <a:pPr lvl="1">
              <a:lnSpc>
                <a:spcPct val="80000"/>
              </a:lnSpc>
            </a:pPr>
            <a:endParaRPr lang="pt-BR" sz="2400" dirty="0" smtClean="0"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pt-BR" sz="2400" dirty="0" smtClean="0">
                <a:sym typeface="Wingdings" pitchFamily="2" charset="2"/>
              </a:rPr>
              <a:t>a conclusão da sessão de forma positiva garante contribuições futuras de todos os participantes.</a:t>
            </a:r>
          </a:p>
        </p:txBody>
      </p:sp>
      <p:sp>
        <p:nvSpPr>
          <p:cNvPr id="99331" name="Rectangle 3"/>
          <p:cNvSpPr>
            <a:spLocks noChangeArrowheads="1"/>
          </p:cNvSpPr>
          <p:nvPr/>
        </p:nvSpPr>
        <p:spPr bwMode="auto">
          <a:xfrm>
            <a:off x="451143" y="497141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 (JAD - </a:t>
            </a:r>
            <a:r>
              <a:rPr lang="pt-BR" sz="3200" b="1" dirty="0">
                <a:latin typeface="Arial" pitchFamily="34" charset="0"/>
                <a:sym typeface="Wingdings" pitchFamily="2" charset="2"/>
              </a:rPr>
              <a:t>Etapas </a:t>
            </a:r>
            <a:r>
              <a:rPr lang="pt-BR" sz="3200" b="1" dirty="0">
                <a:latin typeface="Arial" pitchFamily="34" charset="0"/>
              </a:rPr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2448" y="1556754"/>
            <a:ext cx="8340552" cy="4751523"/>
          </a:xfrm>
          <a:noFill/>
        </p:spPr>
        <p:txBody>
          <a:bodyPr lIns="86362" tIns="42424" rIns="86362" bIns="42424"/>
          <a:lstStyle/>
          <a:p>
            <a:pPr marL="535480" indent="-535480">
              <a:lnSpc>
                <a:spcPct val="80000"/>
              </a:lnSpc>
            </a:pPr>
            <a:r>
              <a:rPr lang="pt-BR" sz="2800" b="1" dirty="0" smtClean="0">
                <a:solidFill>
                  <a:schemeClr val="accent1"/>
                </a:solidFill>
                <a:sym typeface="Wingdings" pitchFamily="2" charset="2"/>
              </a:rPr>
              <a:t>Após a sessão:</a:t>
            </a:r>
          </a:p>
          <a:p>
            <a:pPr lvl="1">
              <a:lnSpc>
                <a:spcPct val="80000"/>
              </a:lnSpc>
            </a:pPr>
            <a:r>
              <a:rPr lang="pt-BR" sz="2400" dirty="0" smtClean="0">
                <a:sym typeface="Wingdings" pitchFamily="2" charset="2"/>
              </a:rPr>
              <a:t>Ajudar o gerente do projeto e a equipe a digerir o material produzido.</a:t>
            </a:r>
          </a:p>
          <a:p>
            <a:pPr lvl="1">
              <a:lnSpc>
                <a:spcPct val="80000"/>
              </a:lnSpc>
            </a:pPr>
            <a:endParaRPr lang="pt-BR" sz="2400" dirty="0" smtClean="0"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pt-BR" sz="2400" dirty="0" smtClean="0">
                <a:sym typeface="Wingdings" pitchFamily="2" charset="2"/>
              </a:rPr>
              <a:t>Resolver as questões pendentes.</a:t>
            </a:r>
          </a:p>
          <a:p>
            <a:pPr lvl="1">
              <a:lnSpc>
                <a:spcPct val="80000"/>
              </a:lnSpc>
            </a:pPr>
            <a:endParaRPr lang="pt-BR" sz="2400" dirty="0" smtClean="0"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pt-BR" sz="2400" dirty="0" smtClean="0">
                <a:sym typeface="Wingdings" pitchFamily="2" charset="2"/>
              </a:rPr>
              <a:t>Completar a documentação.</a:t>
            </a:r>
          </a:p>
          <a:p>
            <a:pPr lvl="1">
              <a:lnSpc>
                <a:spcPct val="80000"/>
              </a:lnSpc>
            </a:pPr>
            <a:endParaRPr lang="pt-BR" sz="2400" dirty="0" smtClean="0"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pt-BR" sz="2400" dirty="0" smtClean="0">
                <a:sym typeface="Wingdings" pitchFamily="2" charset="2"/>
              </a:rPr>
              <a:t>Revisar a documentação.</a:t>
            </a:r>
          </a:p>
          <a:p>
            <a:pPr lvl="1">
              <a:lnSpc>
                <a:spcPct val="80000"/>
              </a:lnSpc>
            </a:pPr>
            <a:endParaRPr lang="pt-BR" sz="2400" dirty="0" smtClean="0"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pt-BR" sz="2400" dirty="0" smtClean="0">
                <a:sym typeface="Wingdings" pitchFamily="2" charset="2"/>
              </a:rPr>
              <a:t>Obter a aprovação do executor.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pt-BR" sz="3200" dirty="0" smtClean="0">
              <a:sym typeface="Wingdings" pitchFamily="2" charset="2"/>
            </a:endParaRPr>
          </a:p>
        </p:txBody>
      </p:sp>
      <p:sp>
        <p:nvSpPr>
          <p:cNvPr id="100355" name="Rectangle 3"/>
          <p:cNvSpPr>
            <a:spLocks noChangeArrowheads="1"/>
          </p:cNvSpPr>
          <p:nvPr/>
        </p:nvSpPr>
        <p:spPr bwMode="auto">
          <a:xfrm>
            <a:off x="451143" y="425439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 (JAD - </a:t>
            </a:r>
            <a:r>
              <a:rPr lang="pt-BR" sz="3200" b="1" dirty="0">
                <a:latin typeface="Arial" pitchFamily="34" charset="0"/>
                <a:sym typeface="Wingdings" pitchFamily="2" charset="2"/>
              </a:rPr>
              <a:t>Etapas </a:t>
            </a:r>
            <a:r>
              <a:rPr lang="pt-BR" sz="3200" b="1" dirty="0">
                <a:latin typeface="Arial" pitchFamily="34" charset="0"/>
              </a:rPr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Referências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Livros</a:t>
            </a:r>
            <a:r>
              <a:rPr lang="en-US" dirty="0" smtClean="0"/>
              <a:t>: </a:t>
            </a:r>
          </a:p>
          <a:p>
            <a:pPr lvl="1"/>
            <a:r>
              <a:rPr lang="en-US" dirty="0" err="1" smtClean="0"/>
              <a:t>Engenharia</a:t>
            </a:r>
            <a:r>
              <a:rPr lang="en-US" dirty="0" smtClean="0"/>
              <a:t> de Software - Pressman – 6 </a:t>
            </a:r>
            <a:r>
              <a:rPr lang="en-US" dirty="0" err="1" smtClean="0"/>
              <a:t>edição</a:t>
            </a:r>
            <a:r>
              <a:rPr lang="en-US" dirty="0" smtClean="0"/>
              <a:t> – </a:t>
            </a:r>
            <a:r>
              <a:rPr lang="en-US" dirty="0" err="1" smtClean="0"/>
              <a:t>Capítulo</a:t>
            </a:r>
            <a:r>
              <a:rPr lang="en-US" dirty="0" smtClean="0"/>
              <a:t> 7 – pg 116 – 140</a:t>
            </a:r>
          </a:p>
          <a:p>
            <a:pPr lvl="1"/>
            <a:r>
              <a:rPr lang="pt-BR" dirty="0" smtClean="0"/>
              <a:t>Engenharia de Software, 8ª. edição. Capítulo 7 – Ian </a:t>
            </a:r>
            <a:r>
              <a:rPr lang="pt-BR" dirty="0" err="1" smtClean="0"/>
              <a:t>Sommerville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Notas</a:t>
            </a:r>
            <a:r>
              <a:rPr lang="en-US" dirty="0" smtClean="0"/>
              <a:t> de </a:t>
            </a:r>
            <a:r>
              <a:rPr lang="en-US" dirty="0" err="1" smtClean="0"/>
              <a:t>Aulas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 Prof </a:t>
            </a:r>
            <a:r>
              <a:rPr lang="en-US" dirty="0" err="1" smtClean="0"/>
              <a:t>Auxiliadora</a:t>
            </a:r>
            <a:r>
              <a:rPr lang="en-US" dirty="0" smtClean="0"/>
              <a:t> </a:t>
            </a:r>
            <a:r>
              <a:rPr lang="en-US" dirty="0" err="1" smtClean="0"/>
              <a:t>Freire</a:t>
            </a:r>
            <a:r>
              <a:rPr lang="en-US" dirty="0" smtClean="0"/>
              <a:t> – UFMA</a:t>
            </a:r>
          </a:p>
          <a:p>
            <a:pPr lvl="1"/>
            <a:r>
              <a:rPr lang="en-US" dirty="0" err="1" smtClean="0"/>
              <a:t>Jaelson</a:t>
            </a:r>
            <a:r>
              <a:rPr lang="en-US" dirty="0" smtClean="0"/>
              <a:t> Castro e </a:t>
            </a:r>
            <a:r>
              <a:rPr lang="en-US" dirty="0" err="1" smtClean="0"/>
              <a:t>Alexandre</a:t>
            </a:r>
            <a:r>
              <a:rPr lang="en-US" dirty="0" smtClean="0"/>
              <a:t> </a:t>
            </a:r>
            <a:r>
              <a:rPr lang="en-US" dirty="0" err="1" smtClean="0"/>
              <a:t>Vasconcelos</a:t>
            </a:r>
            <a:r>
              <a:rPr lang="en-US" dirty="0" smtClean="0"/>
              <a:t> - UFPE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Escopo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85800" y="1524000"/>
            <a:ext cx="8153400" cy="44958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1" y="2286000"/>
            <a:ext cx="3657600" cy="2798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Espaço Reservado para Conteúdo 2"/>
          <p:cNvSpPr txBox="1">
            <a:spLocks/>
          </p:cNvSpPr>
          <p:nvPr/>
        </p:nvSpPr>
        <p:spPr>
          <a:xfrm>
            <a:off x="381000" y="1524000"/>
            <a:ext cx="8153400" cy="50292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Definição</a:t>
            </a:r>
            <a:r>
              <a:rPr kumimoji="0" lang="en-US" sz="29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do </a:t>
            </a:r>
            <a:r>
              <a:rPr kumimoji="0" lang="en-US" sz="29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</a:t>
            </a:r>
            <a:r>
              <a:rPr kumimoji="0" lang="en-US" sz="29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9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pertence</a:t>
            </a:r>
            <a:r>
              <a:rPr kumimoji="0" lang="en-US" sz="29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9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ao</a:t>
            </a:r>
            <a:r>
              <a:rPr kumimoji="0" lang="en-US" sz="29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9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sistema</a:t>
            </a:r>
            <a:r>
              <a:rPr kumimoji="0" lang="en-US" sz="29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 ser </a:t>
            </a:r>
            <a:r>
              <a:rPr kumimoji="0" lang="en-US" sz="29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desenvolvido</a:t>
            </a:r>
            <a:r>
              <a:rPr kumimoji="0" lang="en-US" sz="29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 o </a:t>
            </a:r>
            <a:r>
              <a:rPr kumimoji="0" lang="en-US" sz="29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</a:t>
            </a:r>
            <a:r>
              <a:rPr kumimoji="0" lang="en-US" sz="29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9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está</a:t>
            </a:r>
            <a:r>
              <a:rPr kumimoji="0" lang="en-US" sz="29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 a do </a:t>
            </a:r>
            <a:r>
              <a:rPr kumimoji="0" lang="en-US" sz="29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escopo</a:t>
            </a:r>
            <a:r>
              <a:rPr kumimoji="0" lang="en-US" sz="29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en-US" sz="2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en-US" sz="2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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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"/>
              <a:tabLst/>
              <a:defRPr/>
            </a:pPr>
            <a:endParaRPr lang="en-US" sz="2600" dirty="0"/>
          </a:p>
          <a:p>
            <a:pPr marL="64008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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"/>
              <a:tabLst/>
              <a:defRPr/>
            </a:pPr>
            <a:endParaRPr lang="en-US" sz="2600" dirty="0"/>
          </a:p>
          <a:p>
            <a:endParaRPr lang="en-US" sz="2800" dirty="0" smtClean="0"/>
          </a:p>
          <a:p>
            <a:r>
              <a:rPr lang="en-US" sz="2800" dirty="0" smtClean="0"/>
              <a:t>“</a:t>
            </a:r>
            <a:r>
              <a:rPr lang="en-US" sz="2800" dirty="0" err="1" smtClean="0"/>
              <a:t>consiste</a:t>
            </a:r>
            <a:r>
              <a:rPr lang="en-US" sz="2800" dirty="0" smtClean="0"/>
              <a:t> </a:t>
            </a:r>
            <a:r>
              <a:rPr lang="en-US" sz="2800" dirty="0" err="1" smtClean="0"/>
              <a:t>em</a:t>
            </a:r>
            <a:r>
              <a:rPr lang="en-US" sz="2800" dirty="0" smtClean="0"/>
              <a:t> </a:t>
            </a:r>
            <a:r>
              <a:rPr lang="pt-BR" sz="2800" dirty="0" smtClean="0"/>
              <a:t>definir </a:t>
            </a:r>
            <a:r>
              <a:rPr lang="pt-BR" sz="2800" dirty="0"/>
              <a:t>quais são as funções primárias que o software deve realizar e procura delimitar a</a:t>
            </a:r>
          </a:p>
          <a:p>
            <a:r>
              <a:rPr lang="en-US" sz="2800" dirty="0" err="1"/>
              <a:t>quantidade</a:t>
            </a:r>
            <a:r>
              <a:rPr lang="en-US" sz="2800" dirty="0"/>
              <a:t> de </a:t>
            </a:r>
            <a:r>
              <a:rPr lang="en-US" sz="2800" dirty="0" err="1" smtClean="0"/>
              <a:t>funções</a:t>
            </a:r>
            <a:r>
              <a:rPr lang="en-US" sz="2800" dirty="0" smtClean="0"/>
              <a:t>.” Pressman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1" y="262912"/>
            <a:ext cx="8385188" cy="1109007"/>
          </a:xfrm>
          <a:noFill/>
        </p:spPr>
        <p:txBody>
          <a:bodyPr lIns="91797" tIns="45898" rIns="91797" bIns="45898"/>
          <a:lstStyle/>
          <a:p>
            <a:r>
              <a:rPr lang="pt-BR" sz="3600" dirty="0" smtClean="0"/>
              <a:t> Sucesso ou Fracasso do Projeto 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7946" y="1550380"/>
            <a:ext cx="8021724" cy="4048833"/>
          </a:xfrm>
          <a:noFill/>
        </p:spPr>
        <p:txBody>
          <a:bodyPr lIns="91797" tIns="45898" rIns="91797" bIns="45898"/>
          <a:lstStyle/>
          <a:p>
            <a:pPr>
              <a:lnSpc>
                <a:spcPct val="90000"/>
              </a:lnSpc>
            </a:pPr>
            <a:r>
              <a:rPr lang="pt-BR" b="1" dirty="0" smtClean="0"/>
              <a:t>Critérios adotados:</a:t>
            </a:r>
          </a:p>
          <a:p>
            <a:pPr>
              <a:lnSpc>
                <a:spcPct val="90000"/>
              </a:lnSpc>
            </a:pPr>
            <a:endParaRPr lang="pt-BR" b="1" dirty="0" smtClean="0"/>
          </a:p>
          <a:p>
            <a:pPr lvl="1">
              <a:lnSpc>
                <a:spcPct val="90000"/>
              </a:lnSpc>
            </a:pPr>
            <a:r>
              <a:rPr lang="pt-BR" sz="2400" b="1" dirty="0" smtClean="0"/>
              <a:t>Sucesso:</a:t>
            </a:r>
            <a:r>
              <a:rPr lang="pt-BR" sz="1600" dirty="0" smtClean="0"/>
              <a:t>  Completado no tempo, dentro do orçamento e com todas as funcionalidades originalmente especificadas.</a:t>
            </a:r>
          </a:p>
          <a:p>
            <a:pPr lvl="1">
              <a:lnSpc>
                <a:spcPct val="90000"/>
              </a:lnSpc>
            </a:pPr>
            <a:endParaRPr lang="pt-BR" sz="1600" dirty="0" smtClean="0"/>
          </a:p>
          <a:p>
            <a:pPr lvl="1">
              <a:lnSpc>
                <a:spcPct val="90000"/>
              </a:lnSpc>
            </a:pPr>
            <a:r>
              <a:rPr lang="pt-BR" sz="2400" b="1" dirty="0" smtClean="0"/>
              <a:t>Problemático:</a:t>
            </a:r>
            <a:r>
              <a:rPr lang="pt-BR" sz="1600" dirty="0" smtClean="0"/>
              <a:t> o projeto está completado e operacional, mas acima do orçamento e acima do prazo estimado, e com funcionalidades a menos do que as especificadas inicialmente.</a:t>
            </a:r>
          </a:p>
          <a:p>
            <a:pPr lvl="1">
              <a:lnSpc>
                <a:spcPct val="90000"/>
              </a:lnSpc>
            </a:pPr>
            <a:endParaRPr lang="pt-BR" sz="1600" dirty="0" smtClean="0"/>
          </a:p>
          <a:p>
            <a:pPr lvl="1">
              <a:lnSpc>
                <a:spcPct val="90000"/>
              </a:lnSpc>
            </a:pPr>
            <a:r>
              <a:rPr lang="pt-BR" sz="1600" dirty="0" smtClean="0"/>
              <a:t> </a:t>
            </a:r>
            <a:r>
              <a:rPr lang="pt-BR" sz="2400" b="1" dirty="0" smtClean="0"/>
              <a:t>Fracasso:</a:t>
            </a:r>
            <a:r>
              <a:rPr lang="pt-BR" sz="1600" dirty="0" smtClean="0"/>
              <a:t> o projeto é cancelado antes de completar e nunca implantado.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1" y="262912"/>
            <a:ext cx="8385188" cy="1109007"/>
          </a:xfrm>
          <a:noFill/>
        </p:spPr>
        <p:txBody>
          <a:bodyPr lIns="91797" tIns="45898" rIns="91797" bIns="45898"/>
          <a:lstStyle/>
          <a:p>
            <a:r>
              <a:rPr lang="pt-BR" sz="3600" dirty="0" smtClean="0"/>
              <a:t> Sucesso ou Fracasso do Projeto </a:t>
            </a: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7946" y="1550380"/>
            <a:ext cx="8021724" cy="4048833"/>
          </a:xfrm>
          <a:noFill/>
        </p:spPr>
        <p:txBody>
          <a:bodyPr lIns="91797" tIns="45898" rIns="91797" bIns="45898"/>
          <a:lstStyle/>
          <a:p>
            <a:pPr>
              <a:lnSpc>
                <a:spcPct val="90000"/>
              </a:lnSpc>
            </a:pPr>
            <a:r>
              <a:rPr lang="pt-BR" sz="1800" dirty="0" smtClean="0"/>
              <a:t>Relatório do </a:t>
            </a:r>
            <a:r>
              <a:rPr lang="pt-BR" sz="1800" dirty="0" err="1" smtClean="0"/>
              <a:t>The</a:t>
            </a:r>
            <a:r>
              <a:rPr lang="pt-BR" sz="1800" dirty="0" smtClean="0"/>
              <a:t> </a:t>
            </a:r>
            <a:r>
              <a:rPr lang="pt-BR" sz="1800" dirty="0" err="1" smtClean="0"/>
              <a:t>Chaos</a:t>
            </a:r>
            <a:r>
              <a:rPr lang="pt-BR" sz="1800" dirty="0" smtClean="0"/>
              <a:t> </a:t>
            </a:r>
            <a:r>
              <a:rPr lang="pt-BR" sz="1800" dirty="0" err="1" smtClean="0"/>
              <a:t>Report</a:t>
            </a:r>
            <a:endParaRPr lang="pt-BR" sz="1800" dirty="0" smtClean="0"/>
          </a:p>
        </p:txBody>
      </p:sp>
      <p:pic>
        <p:nvPicPr>
          <p:cNvPr id="122884" name="Picture 5" descr="caos-report2009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7097" y="1905000"/>
            <a:ext cx="8820703" cy="449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o">
  <a:themeElements>
    <a:clrScheme name="Median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418</TotalTime>
  <Words>4361</Words>
  <Application>Microsoft Office PowerPoint</Application>
  <PresentationFormat>Apresentação na tela (4:3)</PresentationFormat>
  <Paragraphs>678</Paragraphs>
  <Slides>91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91</vt:i4>
      </vt:variant>
    </vt:vector>
  </HeadingPairs>
  <TitlesOfParts>
    <vt:vector size="92" baseType="lpstr">
      <vt:lpstr>Mediano</vt:lpstr>
      <vt:lpstr>Levantamento de requisitos</vt:lpstr>
      <vt:lpstr>Processo de desenvolvimento de software</vt:lpstr>
      <vt:lpstr>Níveis de erros </vt:lpstr>
      <vt:lpstr>Requisitos de um software</vt:lpstr>
      <vt:lpstr>Engenharia de Requisitos</vt:lpstr>
      <vt:lpstr>Engenharia de Requisitos</vt:lpstr>
      <vt:lpstr>Engenharia de Requisitos</vt:lpstr>
      <vt:lpstr>Engenharia de Requisitos</vt:lpstr>
      <vt:lpstr>Escopo</vt:lpstr>
      <vt:lpstr>Levantamento de Requisitos</vt:lpstr>
      <vt:lpstr>Engenharia de Requisitos - Tipos de  requisitos</vt:lpstr>
      <vt:lpstr>Exemplo Requisito Funcional</vt:lpstr>
      <vt:lpstr>Requisitos Não Funcionais</vt:lpstr>
      <vt:lpstr>Exemplo Requisito não - Funcional</vt:lpstr>
      <vt:lpstr>Tipos de Requisitos Não Funcionais </vt:lpstr>
      <vt:lpstr>Classificação dos Requisitos  Não Funcionais </vt:lpstr>
      <vt:lpstr>Métricas de Requisitos  Não Funcionais</vt:lpstr>
      <vt:lpstr>Exemplo </vt:lpstr>
      <vt:lpstr>Requisitos ( preocupações básicas )</vt:lpstr>
      <vt:lpstr>Dificuldades no processo de extração de requisitos</vt:lpstr>
      <vt:lpstr>Engenharia de Requisitos</vt:lpstr>
      <vt:lpstr>Dificuldades no processo de extração de requisitos</vt:lpstr>
      <vt:lpstr>Stakeholders ou interessado</vt:lpstr>
      <vt:lpstr>Stakeholders ou interessado</vt:lpstr>
      <vt:lpstr>Técnicas de Levantamento de requisitos</vt:lpstr>
      <vt:lpstr>Slide 26</vt:lpstr>
      <vt:lpstr>Entrevista</vt:lpstr>
      <vt:lpstr>Entrevistas</vt:lpstr>
      <vt:lpstr>Entrevistas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Softwares para documentar uma sessão de Brainstorm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 Sucesso ou Fracasso do Projeto </vt:lpstr>
      <vt:lpstr>Slide 76</vt:lpstr>
      <vt:lpstr>Slide 77</vt:lpstr>
      <vt:lpstr>Slide 78</vt:lpstr>
      <vt:lpstr>Slide 79</vt:lpstr>
      <vt:lpstr>Slide 80</vt:lpstr>
      <vt:lpstr>Slide 81</vt:lpstr>
      <vt:lpstr>Slide 82</vt:lpstr>
      <vt:lpstr>Slide 83</vt:lpstr>
      <vt:lpstr>Slide 84</vt:lpstr>
      <vt:lpstr>Slide 85</vt:lpstr>
      <vt:lpstr>Slide 86</vt:lpstr>
      <vt:lpstr>Slide 87</vt:lpstr>
      <vt:lpstr>Slide 88</vt:lpstr>
      <vt:lpstr>Referências:</vt:lpstr>
      <vt:lpstr> Sucesso ou Fracasso do Projeto </vt:lpstr>
      <vt:lpstr> Sucesso ou Fracasso do Projeto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Levantamento de requisitos</dc:title>
  <dc:creator>lilian</dc:creator>
  <cp:lastModifiedBy>lilian</cp:lastModifiedBy>
  <cp:revision>68</cp:revision>
  <dcterms:created xsi:type="dcterms:W3CDTF">2012-02-14T11:28:35Z</dcterms:created>
  <dcterms:modified xsi:type="dcterms:W3CDTF">2013-03-15T09:47:52Z</dcterms:modified>
</cp:coreProperties>
</file>